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70" r:id="rId9"/>
    <p:sldId id="271" r:id="rId10"/>
    <p:sldId id="261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52E195-4731-48BF-9009-846B3EE3AC28}">
  <a:tblStyle styleId="{5F52E195-4731-48BF-9009-846B3EE3A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F43A24-C75F-4473-8FFE-F1B29C183EF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00" y="744538"/>
            <a:ext cx="66171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875" y="744538"/>
            <a:ext cx="6615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1b15877d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g121b15877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>
            <a:spLocks noGrp="1"/>
          </p:cNvSpPr>
          <p:nvPr>
            <p:ph type="body" idx="1"/>
          </p:nvPr>
        </p:nvSpPr>
        <p:spPr>
          <a:xfrm>
            <a:off x="680404" y="4776729"/>
            <a:ext cx="54369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1c5d3f1f3_0_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41c5d3f1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706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485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29416" y="1369278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3924" y="1282359"/>
            <a:ext cx="7887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5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23924" y="3442245"/>
            <a:ext cx="7887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143066" y="841809"/>
            <a:ext cx="68583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143066" y="2701644"/>
            <a:ext cx="6858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5400000">
            <a:off x="5350539" y="1467556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1349545" y="-447344"/>
            <a:ext cx="4359000" cy="5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 rot="5400000">
            <a:off x="2940339" y="-942523"/>
            <a:ext cx="3263700" cy="7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3887615" y="74060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629877" y="1543116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887615" y="74060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629877" y="1543116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629877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629877" y="1260927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629877" y="1878887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3"/>
          </p:nvPr>
        </p:nvSpPr>
        <p:spPr>
          <a:xfrm>
            <a:off x="4629416" y="1260927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4"/>
          </p:nvPr>
        </p:nvSpPr>
        <p:spPr>
          <a:xfrm>
            <a:off x="4629416" y="1878887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66" y="841809"/>
            <a:ext cx="68583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5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66" y="2701644"/>
            <a:ext cx="6858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28686" y="1369277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4629416" y="1369277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23924" y="1282359"/>
            <a:ext cx="7887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623924" y="3442245"/>
            <a:ext cx="7887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5350389" y="1467706"/>
            <a:ext cx="43593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349395" y="-447194"/>
            <a:ext cx="4359300" cy="5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940339" y="-942522"/>
            <a:ext cx="3263700" cy="7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3887615" y="740601"/>
            <a:ext cx="4629300" cy="3655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77" y="1543116"/>
            <a:ext cx="29493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887615" y="740601"/>
            <a:ext cx="46293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0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2pPr>
            <a:lvl3pPr marL="1371600" lvl="2" indent="-3683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marL="2286000" lvl="4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marL="2743200" lvl="5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29877" y="1543116"/>
            <a:ext cx="29493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29877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29877" y="1260927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9877" y="1878887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29416" y="1260927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29416" y="1878887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28686" y="1369277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mfoirk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b38.ru/institutes/tsentr-podderzhki-predprinimatelstva/uslugi/?gclid=Cj0KCQjwxdSHBhCdARIsAG6zhlWctlHYJKCGm5LTe9NYP-Tvue4dukg-w3a86BIk6la5Z0-YhGc4_uAaApRwEALw_wcB#warranty-block" TargetMode="External"/><Relationship Id="rId5" Type="http://schemas.openxmlformats.org/officeDocument/2006/relationships/hyperlink" Target="https://irkobl.ru/sites/economy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405" y="3920291"/>
            <a:ext cx="4288463" cy="96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4">
            <a:alphaModFix/>
          </a:blip>
          <a:srcRect t="3540" b="16896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7351" y="3863900"/>
            <a:ext cx="4789277" cy="107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6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40" name="Google Shape;340;p46"/>
          <p:cNvGraphicFramePr/>
          <p:nvPr>
            <p:extLst>
              <p:ext uri="{D42A27DB-BD31-4B8C-83A1-F6EECF244321}">
                <p14:modId xmlns:p14="http://schemas.microsoft.com/office/powerpoint/2010/main" val="2361930926"/>
              </p:ext>
            </p:extLst>
          </p:nvPr>
        </p:nvGraphicFramePr>
        <p:xfrm>
          <a:off x="4623450" y="430100"/>
          <a:ext cx="4463400" cy="2022161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Обеспечение договора займа</a:t>
                      </a:r>
                      <a:endParaRPr sz="18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залог недвижимости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залог транспортного средства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поручительство физического или юридического лица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поручительство ЦОУ «Мой бизнес»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1" name="Google Shape;341;p46"/>
          <p:cNvPicPr preferRelativeResize="0"/>
          <p:nvPr/>
        </p:nvPicPr>
        <p:blipFill rotWithShape="1">
          <a:blip r:embed="rId5">
            <a:alphaModFix/>
          </a:blip>
          <a:srcRect t="10701" b="5363"/>
          <a:stretch/>
        </p:blipFill>
        <p:spPr>
          <a:xfrm>
            <a:off x="-57150" y="350098"/>
            <a:ext cx="4572023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6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7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7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50" name="Google Shape;350;p47"/>
          <p:cNvGraphicFramePr/>
          <p:nvPr/>
        </p:nvGraphicFramePr>
        <p:xfrm>
          <a:off x="4432950" y="377013"/>
          <a:ext cx="4634850" cy="3398460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6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 b="1" u="none" strike="noStrike" cap="none">
                          <a:solidFill>
                            <a:srgbClr val="A61C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не предоставляются</a:t>
                      </a:r>
                      <a:endParaRPr sz="1700" b="1" u="none" strike="noStrike" cap="none">
                        <a:solidFill>
                          <a:srgbClr val="A61C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кредитным организациям, страховым организациям (за исключением потребительских кооперативов)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инвестфондам, НПФ, профучастникам РЦБ, ломбардам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участникам соглашений о разделе продукции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игорному бизнесу, нерезидентам РФ, добывающим и реализующим полезные ископаемые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участвующим в процедуре несостоятельности (банкротства)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имеющим отрицательную кредитную историю</a:t>
                      </a:r>
                      <a:endParaRPr sz="13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1" name="Google Shape;351;p47"/>
          <p:cNvPicPr preferRelativeResize="0"/>
          <p:nvPr/>
        </p:nvPicPr>
        <p:blipFill rotWithShape="1">
          <a:blip r:embed="rId5">
            <a:alphaModFix/>
          </a:blip>
          <a:srcRect t="12298" b="12298"/>
          <a:stretch/>
        </p:blipFill>
        <p:spPr>
          <a:xfrm>
            <a:off x="0" y="350100"/>
            <a:ext cx="4514875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8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8"/>
          <p:cNvPicPr preferRelativeResize="0"/>
          <p:nvPr/>
        </p:nvPicPr>
        <p:blipFill rotWithShape="1">
          <a:blip r:embed="rId5">
            <a:alphaModFix/>
          </a:blip>
          <a:srcRect l="34014" r="2299"/>
          <a:stretch/>
        </p:blipFill>
        <p:spPr>
          <a:xfrm>
            <a:off x="-32125" y="350100"/>
            <a:ext cx="4579149" cy="4793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61" name="Google Shape;361;p48"/>
          <p:cNvGraphicFramePr/>
          <p:nvPr/>
        </p:nvGraphicFramePr>
        <p:xfrm>
          <a:off x="4623450" y="430100"/>
          <a:ext cx="4463400" cy="3978977"/>
        </p:xfrm>
        <a:graphic>
          <a:graphicData uri="http://schemas.openxmlformats.org/drawingml/2006/table">
            <a:tbl>
              <a:tblPr>
                <a:noFill/>
                <a:tableStyleId>{5F52E195-4731-48BF-9009-846B3EE3AC28}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Целевое подтверждение договора займа</a:t>
                      </a:r>
                      <a:endParaRPr sz="1800"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Документы предоставляются в течение 60 дней после получения займа. К ним относятся: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договоры;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акты;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платежные поручения;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кассовые чеки;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счета-фактуры;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товарные накладные.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Документы заверяются руководителем организации, проставляется печать.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" name="Google Shape;362;p4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9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70" name="Google Shape;370;p49"/>
          <p:cNvGraphicFramePr/>
          <p:nvPr/>
        </p:nvGraphicFramePr>
        <p:xfrm>
          <a:off x="51463" y="460550"/>
          <a:ext cx="9041100" cy="1432500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30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3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Подать заявку можно</a:t>
                      </a:r>
                      <a:endParaRPr sz="1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ЛИЧНО ИЛИ ЧЕРЕЗ ПРЕДСТАВИТЕЛЯ В ФОНДЕ МИКРОКРЕДИТОВАНИЯ ИРКУТСКОЙ ОБЛАСТИ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ЛИЧНО ИЛИ ЧЕРЕЗ ПРЕДСТАВИТЕЛЯ В ОДНОМ ИЗ ОТДЕЛЕНИЙ МФЦ,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ЦОУ «МОЙ БИЗНЕС»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САЙТЕ ФОНДА МИКРОКРЕДИТОВАНИЯ ИРКУТСКОЙ ОБЛАСТИ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MFOIRK.RU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1" name="Google Shape;37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7388" y="2096700"/>
            <a:ext cx="951856" cy="9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9"/>
          <p:cNvSpPr txBox="1"/>
          <p:nvPr/>
        </p:nvSpPr>
        <p:spPr>
          <a:xfrm>
            <a:off x="2579092" y="3181025"/>
            <a:ext cx="39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Порядок прохождения заявки</a:t>
            </a:r>
            <a:endParaRPr sz="14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49"/>
          <p:cNvSpPr/>
          <p:nvPr/>
        </p:nvSpPr>
        <p:spPr>
          <a:xfrm>
            <a:off x="1027132" y="3941550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49"/>
          <p:cNvSpPr/>
          <p:nvPr/>
        </p:nvSpPr>
        <p:spPr>
          <a:xfrm>
            <a:off x="28625" y="3924769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49"/>
          <p:cNvSpPr/>
          <p:nvPr/>
        </p:nvSpPr>
        <p:spPr>
          <a:xfrm>
            <a:off x="197227" y="3924768"/>
            <a:ext cx="967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Консуль-</a:t>
            </a:r>
            <a:endParaRPr sz="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тация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49"/>
          <p:cNvSpPr/>
          <p:nvPr/>
        </p:nvSpPr>
        <p:spPr>
          <a:xfrm>
            <a:off x="1027128" y="3724182"/>
            <a:ext cx="895500" cy="22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1-2 дня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49"/>
          <p:cNvSpPr/>
          <p:nvPr/>
        </p:nvSpPr>
        <p:spPr>
          <a:xfrm>
            <a:off x="5906247" y="3724184"/>
            <a:ext cx="1027200" cy="22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 день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49"/>
          <p:cNvSpPr/>
          <p:nvPr/>
        </p:nvSpPr>
        <p:spPr>
          <a:xfrm>
            <a:off x="1345558" y="4004512"/>
            <a:ext cx="8082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Первоначальная проверка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9"/>
          <p:cNvSpPr/>
          <p:nvPr/>
        </p:nvSpPr>
        <p:spPr>
          <a:xfrm>
            <a:off x="3971643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49"/>
          <p:cNvSpPr/>
          <p:nvPr/>
        </p:nvSpPr>
        <p:spPr>
          <a:xfrm>
            <a:off x="4014408" y="3715475"/>
            <a:ext cx="10179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2-5 дней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49"/>
          <p:cNvSpPr/>
          <p:nvPr/>
        </p:nvSpPr>
        <p:spPr>
          <a:xfrm>
            <a:off x="4969313" y="394135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49"/>
          <p:cNvSpPr/>
          <p:nvPr/>
        </p:nvSpPr>
        <p:spPr>
          <a:xfrm>
            <a:off x="5149469" y="3954489"/>
            <a:ext cx="9678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Рассмотрение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заявки на</a:t>
            </a:r>
            <a:b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Экспертном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совета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49"/>
          <p:cNvSpPr/>
          <p:nvPr/>
        </p:nvSpPr>
        <p:spPr>
          <a:xfrm>
            <a:off x="4904196" y="3724239"/>
            <a:ext cx="10272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1-3 дня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49"/>
          <p:cNvSpPr/>
          <p:nvPr/>
        </p:nvSpPr>
        <p:spPr>
          <a:xfrm>
            <a:off x="5931278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49"/>
          <p:cNvSpPr/>
          <p:nvPr/>
        </p:nvSpPr>
        <p:spPr>
          <a:xfrm>
            <a:off x="6184977" y="3954492"/>
            <a:ext cx="8085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Перечисление денежных средств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9"/>
          <p:cNvSpPr/>
          <p:nvPr/>
        </p:nvSpPr>
        <p:spPr>
          <a:xfrm>
            <a:off x="6906026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49"/>
          <p:cNvSpPr/>
          <p:nvPr/>
        </p:nvSpPr>
        <p:spPr>
          <a:xfrm>
            <a:off x="7114691" y="3926959"/>
            <a:ext cx="895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Предоставление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Фонд отчета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 целевом использовании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49"/>
          <p:cNvSpPr/>
          <p:nvPr/>
        </p:nvSpPr>
        <p:spPr>
          <a:xfrm>
            <a:off x="6820455" y="3721277"/>
            <a:ext cx="10365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60 дней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49"/>
          <p:cNvSpPr/>
          <p:nvPr/>
        </p:nvSpPr>
        <p:spPr>
          <a:xfrm>
            <a:off x="7857077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49"/>
          <p:cNvSpPr/>
          <p:nvPr/>
        </p:nvSpPr>
        <p:spPr>
          <a:xfrm>
            <a:off x="8154160" y="3941368"/>
            <a:ext cx="8085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ВОЗВРАТ</a:t>
            </a:r>
            <a:b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ЗАЙМА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49"/>
          <p:cNvSpPr/>
          <p:nvPr/>
        </p:nvSpPr>
        <p:spPr>
          <a:xfrm>
            <a:off x="7814284" y="3720910"/>
            <a:ext cx="10293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Срок</a:t>
            </a:r>
            <a:r>
              <a:rPr lang="ru-RU" sz="8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займа</a:t>
            </a:r>
            <a:endParaRPr sz="800" b="1" i="0" u="none" strike="noStrike" cap="none">
              <a:solidFill>
                <a:srgbClr val="2A4B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49"/>
          <p:cNvSpPr/>
          <p:nvPr/>
        </p:nvSpPr>
        <p:spPr>
          <a:xfrm>
            <a:off x="2987353" y="392659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49"/>
          <p:cNvSpPr/>
          <p:nvPr/>
        </p:nvSpPr>
        <p:spPr>
          <a:xfrm>
            <a:off x="2003746" y="392659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49"/>
          <p:cNvSpPr/>
          <p:nvPr/>
        </p:nvSpPr>
        <p:spPr>
          <a:xfrm>
            <a:off x="2206225" y="3926597"/>
            <a:ext cx="967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Сбор</a:t>
            </a:r>
            <a:b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документов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СМСП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49"/>
          <p:cNvSpPr/>
          <p:nvPr/>
        </p:nvSpPr>
        <p:spPr>
          <a:xfrm>
            <a:off x="1575941" y="3715475"/>
            <a:ext cx="10560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49"/>
          <p:cNvSpPr/>
          <p:nvPr/>
        </p:nvSpPr>
        <p:spPr>
          <a:xfrm>
            <a:off x="3232612" y="3926959"/>
            <a:ext cx="8955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Подача пакета документов  в</a:t>
            </a:r>
            <a:b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Фонд 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49"/>
          <p:cNvSpPr/>
          <p:nvPr/>
        </p:nvSpPr>
        <p:spPr>
          <a:xfrm>
            <a:off x="4216908" y="3954489"/>
            <a:ext cx="895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Проверка документов на соответствие требованиям ФЗ, осмотр бизнеса, залога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0"/>
          <p:cNvPicPr preferRelativeResize="0"/>
          <p:nvPr/>
        </p:nvPicPr>
        <p:blipFill rotWithShape="1">
          <a:blip r:embed="rId4">
            <a:alphaModFix/>
          </a:blip>
          <a:srcRect l="9" r="7"/>
          <a:stretch/>
        </p:blipFill>
        <p:spPr>
          <a:xfrm>
            <a:off x="0" y="-76200"/>
            <a:ext cx="9144000" cy="525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0"/>
          <p:cNvSpPr txBox="1"/>
          <p:nvPr/>
        </p:nvSpPr>
        <p:spPr>
          <a:xfrm>
            <a:off x="1194850" y="2405425"/>
            <a:ext cx="6445500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Ольга Трофимовна Мосина,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директор микрокредитной компании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«Фонд микрокредитования Иркутской области» 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8(3952) 43-43-29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ru-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ru-RU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@mfoirk.ru</a:t>
            </a: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8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Универсальная МФО с широким диапазоном ставок</a:t>
            </a:r>
            <a:endParaRPr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208875" y="608775"/>
            <a:ext cx="228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45" name="Google Shape;245;p38"/>
          <p:cNvGraphicFramePr/>
          <p:nvPr>
            <p:extLst>
              <p:ext uri="{D42A27DB-BD31-4B8C-83A1-F6EECF244321}">
                <p14:modId xmlns:p14="http://schemas.microsoft.com/office/powerpoint/2010/main" val="688127190"/>
              </p:ext>
            </p:extLst>
          </p:nvPr>
        </p:nvGraphicFramePr>
        <p:xfrm>
          <a:off x="0" y="354875"/>
          <a:ext cx="9144000" cy="4828310"/>
        </p:xfrm>
        <a:graphic>
          <a:graphicData uri="http://schemas.openxmlformats.org/drawingml/2006/table">
            <a:tbl>
              <a:tblPr>
                <a:noFill/>
                <a:tableStyleId>{5F52E195-4731-48BF-9009-846B3EE3AC28}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Дата создания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Учредители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октября </a:t>
                      </a: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2016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года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Министерство экономического развития и промышленности</a:t>
                      </a:r>
                      <a:b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Корпорация развития Иркутской области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Администрация 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Ангарского городского округа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Капитализация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Действующий портфель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Финансовые продукты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1 164,9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 руб.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567</a:t>
                      </a:r>
                      <a:r>
                        <a:rPr lang="ru-RU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займов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959,7</a:t>
                      </a:r>
                      <a:r>
                        <a:rPr lang="ru-RU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 руб.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финпродукта 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базовой ставкой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годовых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Средневзвешенная ставка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Выдано в 2022 году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5,25%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годовых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326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займов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855,9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 руб.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46" name="Google Shape;24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9500" y="666600"/>
            <a:ext cx="502776" cy="60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1650" y="667200"/>
            <a:ext cx="950924" cy="60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1950" y="667196"/>
            <a:ext cx="466143" cy="60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38"/>
          <p:cNvPicPr preferRelativeResize="0"/>
          <p:nvPr/>
        </p:nvPicPr>
        <p:blipFill rotWithShape="1">
          <a:blip r:embed="rId8">
            <a:alphaModFix/>
          </a:blip>
          <a:srcRect t="26295" r="75506" b="29504"/>
          <a:stretch/>
        </p:blipFill>
        <p:spPr>
          <a:xfrm>
            <a:off x="790025" y="667200"/>
            <a:ext cx="600096" cy="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 rotWithShape="1">
          <a:blip r:embed="rId9">
            <a:alphaModFix/>
          </a:blip>
          <a:srcRect t="44661" r="84620" b="27649"/>
          <a:stretch/>
        </p:blipFill>
        <p:spPr>
          <a:xfrm>
            <a:off x="790025" y="2419950"/>
            <a:ext cx="600101" cy="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8"/>
          <p:cNvPicPr preferRelativeResize="0"/>
          <p:nvPr/>
        </p:nvPicPr>
        <p:blipFill rotWithShape="1">
          <a:blip r:embed="rId9">
            <a:alphaModFix/>
          </a:blip>
          <a:srcRect l="58801" t="44661" r="24322" b="27649"/>
          <a:stretch/>
        </p:blipFill>
        <p:spPr>
          <a:xfrm>
            <a:off x="4242744" y="4019100"/>
            <a:ext cx="658474" cy="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8"/>
          <p:cNvPicPr preferRelativeResize="0"/>
          <p:nvPr/>
        </p:nvPicPr>
        <p:blipFill rotWithShape="1">
          <a:blip r:embed="rId9">
            <a:alphaModFix/>
          </a:blip>
          <a:srcRect l="44237" t="44661" r="40383" b="27649"/>
          <a:stretch/>
        </p:blipFill>
        <p:spPr>
          <a:xfrm>
            <a:off x="790025" y="4019100"/>
            <a:ext cx="600101" cy="5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 rotWithShape="1">
          <a:blip r:embed="rId9">
            <a:alphaModFix/>
          </a:blip>
          <a:srcRect l="32371" t="44661" r="54743" b="27649"/>
          <a:stretch/>
        </p:blipFill>
        <p:spPr>
          <a:xfrm>
            <a:off x="7743635" y="2419950"/>
            <a:ext cx="502776" cy="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 rotWithShape="1">
          <a:blip r:embed="rId9">
            <a:alphaModFix/>
          </a:blip>
          <a:srcRect l="16047" t="44661" r="67077" b="27649"/>
          <a:stretch/>
        </p:blipFill>
        <p:spPr>
          <a:xfrm>
            <a:off x="4242762" y="2449550"/>
            <a:ext cx="658474" cy="6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9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1" name="Google Shape;261;p39"/>
          <p:cNvGraphicFramePr/>
          <p:nvPr/>
        </p:nvGraphicFramePr>
        <p:xfrm>
          <a:off x="28938" y="678425"/>
          <a:ext cx="9086100" cy="3174008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3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5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Подробнее о мерах поддержки и институтах развития ↓</a:t>
                      </a:r>
                      <a:endParaRPr sz="17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Министерства экономического развития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 промышленности</a:t>
                      </a:r>
                      <a:b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ЦОУ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«Мой бизнес»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Иркутске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«Фонда микрокредитования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области»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/>
                        </a:rPr>
                        <a:t>irkobl.ru/sites/economy</a:t>
                      </a:r>
                      <a:endParaRPr sz="12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/>
                        </a:rPr>
                        <a:t>mb38.ru</a:t>
                      </a:r>
                      <a:endParaRPr sz="12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/>
                        </a:rPr>
                        <a:t>mfoirk.ru</a:t>
                      </a:r>
                      <a:endParaRPr sz="1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2" name="Google Shape;262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2900" y="1595850"/>
            <a:ext cx="502776" cy="60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8525" y="1595850"/>
            <a:ext cx="1286942" cy="60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11652" y="1640476"/>
            <a:ext cx="2311700" cy="5203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p39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/>
        </p:nvSpPr>
        <p:spPr>
          <a:xfrm>
            <a:off x="50" y="42082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i="0" u="none" strike="noStrike" cap="none">
                <a:solidFill>
                  <a:srgbClr val="315AA2"/>
                </a:solidFill>
                <a:latin typeface="Montserrat"/>
                <a:ea typeface="Montserrat"/>
                <a:cs typeface="Montserrat"/>
                <a:sym typeface="Montserrat"/>
              </a:rPr>
              <a:t>Преимущества кредитования в государственных МФО</a:t>
            </a:r>
            <a:endParaRPr sz="1800" b="1" i="0" u="none" strike="noStrike" cap="none">
              <a:solidFill>
                <a:srgbClr val="315AA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4">
            <a:alphaModFix/>
          </a:blip>
          <a:srcRect l="72772" t="8565" r="10001" b="67299"/>
          <a:stretch/>
        </p:blipFill>
        <p:spPr>
          <a:xfrm>
            <a:off x="621825" y="981930"/>
            <a:ext cx="605550" cy="5654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40"/>
          <p:cNvGraphicFramePr/>
          <p:nvPr/>
        </p:nvGraphicFramePr>
        <p:xfrm>
          <a:off x="63" y="1151175"/>
          <a:ext cx="9143875" cy="1173420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18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кредитование 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момента создания бизнеса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льготные ставки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отсутствие комиссий 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короткие сроки принятия решения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привлечение комплекса мер господдержки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4" name="Google Shape;274;p40"/>
          <p:cNvPicPr preferRelativeResize="0"/>
          <p:nvPr/>
        </p:nvPicPr>
        <p:blipFill rotWithShape="1">
          <a:blip r:embed="rId4">
            <a:alphaModFix/>
          </a:blip>
          <a:srcRect l="22877" t="1918" r="52826" b="60981"/>
          <a:stretch/>
        </p:blipFill>
        <p:spPr>
          <a:xfrm>
            <a:off x="2383800" y="956481"/>
            <a:ext cx="605550" cy="6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 rotWithShape="1">
          <a:blip r:embed="rId5">
            <a:alphaModFix/>
          </a:blip>
          <a:srcRect l="7950" t="4477" r="77553" b="78222"/>
          <a:stretch/>
        </p:blipFill>
        <p:spPr>
          <a:xfrm>
            <a:off x="7866500" y="1018725"/>
            <a:ext cx="696573" cy="5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 rotWithShape="1">
          <a:blip r:embed="rId6">
            <a:alphaModFix/>
          </a:blip>
          <a:srcRect l="21116" t="25781" r="64377" b="54586"/>
          <a:stretch/>
        </p:blipFill>
        <p:spPr>
          <a:xfrm>
            <a:off x="6104550" y="991562"/>
            <a:ext cx="605550" cy="54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 rotWithShape="1">
          <a:blip r:embed="rId6">
            <a:alphaModFix/>
          </a:blip>
          <a:srcRect l="22245" t="8198" r="65761" b="73260"/>
          <a:stretch/>
        </p:blipFill>
        <p:spPr>
          <a:xfrm>
            <a:off x="4305450" y="1061204"/>
            <a:ext cx="482990" cy="4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 rotWithShape="1">
          <a:blip r:embed="rId7">
            <a:alphaModFix/>
          </a:blip>
          <a:srcRect l="64441" t="55807"/>
          <a:stretch/>
        </p:blipFill>
        <p:spPr>
          <a:xfrm>
            <a:off x="3368650" y="2555725"/>
            <a:ext cx="2676850" cy="221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1155925" y="4377600"/>
            <a:ext cx="2429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консультационные услуги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3300400" y="3607775"/>
            <a:ext cx="1102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 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3418525" y="3607775"/>
            <a:ext cx="1039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4052025" y="2716663"/>
            <a:ext cx="1310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инжиниринг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4625625" y="2271125"/>
            <a:ext cx="155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сертификация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2751175" y="4053325"/>
            <a:ext cx="123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3878100" y="3162225"/>
            <a:ext cx="1039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брендинг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0"/>
          <p:cNvPicPr preferRelativeResize="0"/>
          <p:nvPr/>
        </p:nvPicPr>
        <p:blipFill rotWithShape="1">
          <a:blip r:embed="rId8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1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5" name="Google Shape;295;p41"/>
          <p:cNvGraphicFramePr/>
          <p:nvPr>
            <p:extLst>
              <p:ext uri="{D42A27DB-BD31-4B8C-83A1-F6EECF244321}">
                <p14:modId xmlns:p14="http://schemas.microsoft.com/office/powerpoint/2010/main" val="893352810"/>
              </p:ext>
            </p:extLst>
          </p:nvPr>
        </p:nvGraphicFramePr>
        <p:xfrm>
          <a:off x="51463" y="1832150"/>
          <a:ext cx="9041100" cy="2684335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52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Субъекты МСП</a:t>
                      </a:r>
                      <a:endParaRPr sz="1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Самозанятые граждане</a:t>
                      </a:r>
                      <a:endParaRPr sz="1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микро-, малые и средние предприятия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более 250 работников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выручка до 2 млрд руб.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даты регистрации прошло менее 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месяцев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физические лица, не являющиеся индивидуальными предпринимателями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даты регистрации в ИФНС прошло более 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месяцев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Займы от 50 тысяч до 5 млн руб. 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3 года под 2-11% годовых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Займы от 50 тысяч до 500 тысяч руб.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3 года под 6% годовых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6" name="Google Shape;29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8914" y="616076"/>
            <a:ext cx="2026175" cy="9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1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1476242" y="444716"/>
            <a:ext cx="6191511" cy="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en-US" sz="953" b="1" dirty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Универсальная МФО с широким диапазоном ставок</a:t>
            </a:r>
            <a:endParaRPr sz="953" dirty="0"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157" y="8379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2503590" y="48344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4135122183"/>
              </p:ext>
            </p:extLst>
          </p:nvPr>
        </p:nvGraphicFramePr>
        <p:xfrm>
          <a:off x="1020585" y="719272"/>
          <a:ext cx="7102826" cy="42346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18">
                  <a:extLst>
                    <a:ext uri="{9D8B030D-6E8A-4147-A177-3AD203B41FA5}">
                      <a16:colId xmlns:a16="http://schemas.microsoft.com/office/drawing/2014/main" val="2637837686"/>
                    </a:ext>
                  </a:extLst>
                </a:gridCol>
                <a:gridCol w="731533">
                  <a:extLst>
                    <a:ext uri="{9D8B030D-6E8A-4147-A177-3AD203B41FA5}">
                      <a16:colId xmlns:a16="http://schemas.microsoft.com/office/drawing/2014/main" val="3906685119"/>
                    </a:ext>
                  </a:extLst>
                </a:gridCol>
                <a:gridCol w="737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6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кредитования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деятельности СМСП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тыс. руб.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лет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предпринимателей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киноиндустрии</a:t>
                      </a:r>
                      <a:endParaRPr sz="7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производства</a:t>
                      </a:r>
                    </a:p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(распространения) кинофильмов, видеофильмов и телевизионных программ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2%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56791"/>
                  </a:ext>
                </a:extLst>
              </a:tr>
              <a:tr h="4493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социального предпринимательства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социального предпринимательства (согласно 209-ФЗ от 24.07.2007 г.)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2,5%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665419"/>
                  </a:ext>
                </a:extLst>
              </a:tr>
              <a:tr h="28329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СМСП </a:t>
                      </a: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моногородов </a:t>
                      </a: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Приоритетные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виды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endParaRPr lang="ru-RU"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5 000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3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2,5%</a:t>
                      </a:r>
                      <a:endParaRPr lang="ru-RU"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370708"/>
                  </a:ext>
                </a:extLst>
              </a:tr>
              <a:tr h="293981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Деятельность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</a:t>
                      </a: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ах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производства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услуг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5 000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3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3,5%</a:t>
                      </a:r>
                      <a:endParaRPr lang="ru-RU" sz="700" dirty="0"/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18283"/>
                  </a:ext>
                </a:extLst>
              </a:tr>
              <a:tr h="5530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победителей конкурсов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занявший первое место в номинации или категории: 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регионального конкурса «Сделано в Приангарье»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регионального этапа конкурса «100 лучших товаров России» 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конкурса «Предпринимательский прорыв года»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3 000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3%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804064"/>
                  </a:ext>
                </a:extLst>
              </a:tr>
              <a:tr h="4354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исполнения государственного </a:t>
                      </a: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оборонного заказа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заключившие контракт на поставку продукции в рамках государственного оборонного заказа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5 000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3%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29484"/>
                  </a:ext>
                </a:extLst>
              </a:tr>
              <a:tr h="6099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на производство, переработку и </a:t>
                      </a: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маркировку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молочной продукции / минеральной воды</a:t>
                      </a:r>
                      <a:endParaRPr lang="ru-RU"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осуществляющие: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производство, переработку и маркировку молочной продукции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производство и маркировку минеральной воды</a:t>
                      </a:r>
                      <a:endParaRPr lang="ru-RU"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000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4%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11559"/>
                  </a:ext>
                </a:extLst>
              </a:tr>
              <a:tr h="4354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на оплату услуг по разработке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промышленного дизайна</a:t>
                      </a:r>
                      <a:endParaRPr sz="7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заключившие предварительный договор на оказание услуг по разработке промышленного дизайна с организацией / ИП из реестра промышленных дизайнеров Иркутской области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2 000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lang="ru-RU" sz="7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4%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369409"/>
                  </a:ext>
                </a:extLst>
              </a:tr>
            </a:tbl>
          </a:graphicData>
        </a:graphic>
      </p:graphicFrame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938F36EB-6837-483F-B2BA-B1F1E85F2173}"/>
              </a:ext>
            </a:extLst>
          </p:cNvPr>
          <p:cNvSpPr txBox="1"/>
          <p:nvPr/>
        </p:nvSpPr>
        <p:spPr>
          <a:xfrm>
            <a:off x="120730" y="75668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  <a:sym typeface="Montserrat"/>
              </a:rPr>
              <a:t>с 04.09.2023 года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7690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/>
        </p:nvGraphicFramePr>
        <p:xfrm>
          <a:off x="1020587" y="619815"/>
          <a:ext cx="7102825" cy="39316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615">
                  <a:extLst>
                    <a:ext uri="{9D8B030D-6E8A-4147-A177-3AD203B41FA5}">
                      <a16:colId xmlns:a16="http://schemas.microsoft.com/office/drawing/2014/main" val="3208729698"/>
                    </a:ext>
                  </a:extLst>
                </a:gridCol>
                <a:gridCol w="586822">
                  <a:extLst>
                    <a:ext uri="{9D8B030D-6E8A-4147-A177-3AD203B41FA5}">
                      <a16:colId xmlns:a16="http://schemas.microsoft.com/office/drawing/2014/main" val="3101450327"/>
                    </a:ext>
                  </a:extLst>
                </a:gridCol>
                <a:gridCol w="777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</a:t>
                      </a:r>
                      <a:endParaRPr lang="ru-RU"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кредитования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СМСП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тыс. руб.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лет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03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en-US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приоритетных видов деятельности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Экспортеры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Сфера туризма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Сфера 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</a:t>
                      </a:r>
                      <a:endParaRPr lang="ru-RU"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en-US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0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Резиденты ТОСЭР и промпарков</a:t>
                      </a:r>
                      <a:endParaRPr lang="en-US" sz="70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Сферы экологии и спорта </a:t>
                      </a:r>
                      <a:endParaRPr lang="en-US" sz="70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Молодежное предпринимательство (лица до 35 лет)</a:t>
                      </a: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</a:t>
                      </a:r>
                      <a:endParaRPr lang="en-US"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lang="ru-RU"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lang="ru-RU"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endParaRPr lang="ru-RU"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02469"/>
                  </a:ext>
                </a:extLst>
              </a:tr>
              <a:tr h="35427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производства, с/х и переработки, СПК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5,5%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68"/>
                  </a:ext>
                </a:extLst>
              </a:tr>
              <a:tr h="34183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Самозанятые граждане</a:t>
                      </a:r>
                      <a:endParaRPr lang="ru-RU"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6%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46070"/>
                  </a:ext>
                </a:extLst>
              </a:tr>
              <a:tr h="4358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начинающих предпринимателей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начинающие осуществлять предпринимательскую деятельность</a:t>
                      </a: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lang="ru-RU"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738004"/>
                  </a:ext>
                </a:extLst>
              </a:tr>
              <a:tr h="4358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</a:t>
                      </a:r>
                      <a:r>
                        <a:rPr lang="ru-RU" sz="700" b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ймы</a:t>
                      </a: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для участников </a:t>
                      </a: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Центра кластерного развития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являющиеся участниками территориальных кластеров ЦКР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5,25%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03023"/>
                  </a:ext>
                </a:extLst>
              </a:tr>
              <a:tr h="435481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стандартных видов деятельности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предоставление </a:t>
                      </a: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услуг**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приобретение основных средств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любые предпринимательские цели</a:t>
                      </a: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8,5</a:t>
                      </a:r>
                      <a:r>
                        <a:rPr lang="en-US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r>
                        <a:rPr lang="en-US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842663"/>
                  </a:ext>
                </a:extLst>
              </a:tr>
              <a:tr h="335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аренды и управления </a:t>
                      </a: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недвижимостью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(ОКВЭД 68.20, 68.20.1, 68.32)</a:t>
                      </a: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**</a:t>
                      </a: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10%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677105"/>
                  </a:ext>
                </a:extLst>
              </a:tr>
              <a:tr h="33522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оптовой и розничной </a:t>
                      </a: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торговли </a:t>
                      </a: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1,5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574845"/>
                  </a:ext>
                </a:extLst>
              </a:tr>
            </a:tbl>
          </a:graphicData>
        </a:graphic>
      </p:graphicFrame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2060843" y="48094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8598" y="38988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205289" y="89998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" name="Google Shape;133;p4">
            <a:extLst>
              <a:ext uri="{FF2B5EF4-FFF2-40B4-BE49-F238E27FC236}">
                <a16:creationId xmlns:a16="http://schemas.microsoft.com/office/drawing/2014/main" id="{494196D1-B5C6-7C44-4C97-5D2C608BD719}"/>
              </a:ext>
            </a:extLst>
          </p:cNvPr>
          <p:cNvSpPr txBox="1"/>
          <p:nvPr/>
        </p:nvSpPr>
        <p:spPr>
          <a:xfrm>
            <a:off x="1020587" y="4592290"/>
            <a:ext cx="7102826" cy="39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>
              <a:buClr>
                <a:srgbClr val="3059A2"/>
              </a:buClr>
              <a:buSzPts val="2100"/>
            </a:pPr>
            <a:r>
              <a:rPr lang="ru-RU" sz="612" b="1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lang="ru-RU" sz="612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для указанных категорий СМСП и осуществляющих деятельность в сфере розничной и/или оптовой торговли, микрозаем предоставляется на срок до 18 месяцев;</a:t>
            </a:r>
          </a:p>
          <a:p>
            <a:pPr>
              <a:buClr>
                <a:srgbClr val="3059A2"/>
              </a:buClr>
              <a:buSzPts val="2100"/>
            </a:pPr>
            <a:r>
              <a:rPr lang="ru-RU" sz="612" b="1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**</a:t>
            </a:r>
            <a:r>
              <a:rPr lang="ru-RU" sz="612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для микрозаймов выдаваемых в рамках лимитов, срок займа ограничен 2 годами</a:t>
            </a:r>
          </a:p>
          <a:p>
            <a:pPr>
              <a:buClr>
                <a:srgbClr val="3059A2"/>
              </a:buClr>
              <a:buSzPts val="2100"/>
            </a:pPr>
            <a:endParaRPr sz="612" i="1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3442810335"/>
              </p:ext>
            </p:extLst>
          </p:nvPr>
        </p:nvGraphicFramePr>
        <p:xfrm>
          <a:off x="1020586" y="878775"/>
          <a:ext cx="7102825" cy="9999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778">
                  <a:extLst>
                    <a:ext uri="{9D8B030D-6E8A-4147-A177-3AD203B41FA5}">
                      <a16:colId xmlns:a16="http://schemas.microsoft.com/office/drawing/2014/main" val="3208729698"/>
                    </a:ext>
                  </a:extLst>
                </a:gridCol>
                <a:gridCol w="526431">
                  <a:extLst>
                    <a:ext uri="{9D8B030D-6E8A-4147-A177-3AD203B41FA5}">
                      <a16:colId xmlns:a16="http://schemas.microsoft.com/office/drawing/2014/main" val="3101450327"/>
                    </a:ext>
                  </a:extLst>
                </a:gridCol>
                <a:gridCol w="635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кредитования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СМСП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тыс. руб.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лет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8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Инвестиционные займы</a:t>
                      </a:r>
                      <a:endParaRPr sz="7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промышленности,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приобретение основных средств: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на территории РФ (импортозамещение)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как на территории, так и не на территории РФ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не на территории РФ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10 000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5 %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205602"/>
                  </a:ext>
                </a:extLst>
              </a:tr>
            </a:tbl>
          </a:graphicData>
        </a:graphic>
      </p:graphicFrame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52BA805A-A735-48D6-9048-75069603AA05}"/>
              </a:ext>
            </a:extLst>
          </p:cNvPr>
          <p:cNvSpPr txBox="1"/>
          <p:nvPr/>
        </p:nvSpPr>
        <p:spPr>
          <a:xfrm>
            <a:off x="1814720" y="4896020"/>
            <a:ext cx="5564056" cy="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816" b="1" dirty="0">
                <a:solidFill>
                  <a:srgbClr val="3059A2"/>
                </a:solidFill>
                <a:latin typeface="Montserrat"/>
                <a:sym typeface="Montserrat"/>
              </a:rPr>
              <a:t>3</a:t>
            </a:r>
            <a:endParaRPr sz="816" dirty="0"/>
          </a:p>
        </p:txBody>
      </p:sp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2643799" y="19273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5155" y="19273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133898" y="72861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" name="Google Shape;133;p4">
            <a:extLst>
              <a:ext uri="{FF2B5EF4-FFF2-40B4-BE49-F238E27FC236}">
                <a16:creationId xmlns:a16="http://schemas.microsoft.com/office/drawing/2014/main" id="{EEA3FFDF-B250-3D06-FC9B-32F1CCA93E13}"/>
              </a:ext>
            </a:extLst>
          </p:cNvPr>
          <p:cNvSpPr txBox="1"/>
          <p:nvPr/>
        </p:nvSpPr>
        <p:spPr>
          <a:xfrm>
            <a:off x="1616451" y="521814"/>
            <a:ext cx="6191511" cy="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b="1" dirty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Инвестиционные займы</a:t>
            </a:r>
            <a:endParaRPr sz="953" dirty="0"/>
          </a:p>
        </p:txBody>
      </p:sp>
    </p:spTree>
    <p:extLst>
      <p:ext uri="{BB962C8B-B14F-4D97-AF65-F5344CB8AC3E}">
        <p14:creationId xmlns:p14="http://schemas.microsoft.com/office/powerpoint/2010/main" val="376836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5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30" name="Google Shape;330;p45"/>
          <p:cNvGraphicFramePr/>
          <p:nvPr/>
        </p:nvGraphicFramePr>
        <p:xfrm>
          <a:off x="4623450" y="430100"/>
          <a:ext cx="4463400" cy="4375187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Требования к СМСП</a:t>
                      </a:r>
                      <a:endParaRPr sz="18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Соответствие Федеральному закону № 209-ФЗ от 24.07.2007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кроме того: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регистрация и осуществление деятельности на территории Иркутской области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задолженность по начисленным налогам, сборам не более 50 тысяч руб. для СМСП и не более 10 тысяч руб. для самозанятых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положительная кредитная история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наличие достаточного и ликвидного обеспечения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1" name="Google Shape;331;p45"/>
          <p:cNvPicPr preferRelativeResize="0"/>
          <p:nvPr/>
        </p:nvPicPr>
        <p:blipFill rotWithShape="1">
          <a:blip r:embed="rId5">
            <a:alphaModFix/>
          </a:blip>
          <a:srcRect t="29270" b="63"/>
          <a:stretch/>
        </p:blipFill>
        <p:spPr>
          <a:xfrm>
            <a:off x="0" y="350100"/>
            <a:ext cx="4514874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5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1081</Words>
  <Application>Microsoft Office PowerPoint</Application>
  <PresentationFormat>Экран (16:9)</PresentationFormat>
  <Paragraphs>320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Proxima Nova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Director</cp:lastModifiedBy>
  <cp:revision>5</cp:revision>
  <dcterms:modified xsi:type="dcterms:W3CDTF">2023-10-11T05:04:17Z</dcterms:modified>
</cp:coreProperties>
</file>