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9" r:id="rId2"/>
  </p:sldMasterIdLst>
  <p:notesMasterIdLst>
    <p:notesMasterId r:id="rId18"/>
  </p:notesMasterIdLst>
  <p:sldIdLst>
    <p:sldId id="256" r:id="rId3"/>
    <p:sldId id="295" r:id="rId4"/>
    <p:sldId id="299" r:id="rId5"/>
    <p:sldId id="257" r:id="rId6"/>
    <p:sldId id="296" r:id="rId7"/>
    <p:sldId id="297" r:id="rId8"/>
    <p:sldId id="300" r:id="rId9"/>
    <p:sldId id="259" r:id="rId10"/>
    <p:sldId id="272" r:id="rId11"/>
    <p:sldId id="298" r:id="rId12"/>
    <p:sldId id="303" r:id="rId13"/>
    <p:sldId id="301" r:id="rId14"/>
    <p:sldId id="274" r:id="rId15"/>
    <p:sldId id="305" r:id="rId16"/>
    <p:sldId id="304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CC00CC"/>
    <a:srgbClr val="FF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615" autoAdjust="0"/>
    <p:restoredTop sz="86381" autoAdjust="0"/>
  </p:normalViewPr>
  <p:slideViewPr>
    <p:cSldViewPr>
      <p:cViewPr>
        <p:scale>
          <a:sx n="90" d="100"/>
          <a:sy n="90" d="100"/>
        </p:scale>
        <p:origin x="-105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6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2013 год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 2014-2016 годов, 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8264E-2"/>
          <c:y val="0.21892392637214644"/>
          <c:w val="0.84917867049775964"/>
          <c:h val="0.711973404718668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5.9258844499192774E-3"/>
                  <c:y val="2.12748849145989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165,7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9503715757454004E-3"/>
                  <c:y val="2.97848388804385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1212,1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-1.3333240012318401E-2"/>
                  <c:y val="6.38246547437971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015,1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777653349757987E-2"/>
                  <c:y val="4.25497698291979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089,5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1165.7</c:v>
                </c:pt>
                <c:pt idx="1">
                  <c:v>1212.0999999999999</c:v>
                </c:pt>
                <c:pt idx="2">
                  <c:v>1015.1</c:v>
                </c:pt>
                <c:pt idx="3">
                  <c:v>1089.5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1.4814711124798193E-3"/>
                  <c:y val="-6.382465474379713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194,1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1 254,5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044,1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121,1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1194.0999999999999</c:v>
                </c:pt>
                <c:pt idx="1">
                  <c:v>1251.9000000000001</c:v>
                </c:pt>
                <c:pt idx="2">
                  <c:v>1044.0999999999999</c:v>
                </c:pt>
                <c:pt idx="3">
                  <c:v>1121.0999999999999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8888266748790527E-3"/>
                  <c:y val="7.2334608709637316E-2"/>
                </c:manualLayout>
              </c:layout>
              <c:showVal val="1"/>
            </c:dLbl>
            <c:dLbl>
              <c:idx val="1"/>
              <c:layout>
                <c:manualLayout>
                  <c:x val="4.4444133374395133E-3"/>
                  <c:y val="7.23346087096373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</a:t>
                    </a:r>
                    <a:r>
                      <a:rPr lang="ru-RU" dirty="0" smtClean="0"/>
                      <a:t>42,4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629422249596391E-3"/>
                  <c:y val="7.23346087096373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629422249596478E-2"/>
                  <c:y val="7.44620972010976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-28.399999999999864</c:v>
                </c:pt>
                <c:pt idx="1">
                  <c:v>-39.800000000000175</c:v>
                </c:pt>
                <c:pt idx="2">
                  <c:v>-28.999999999999886</c:v>
                </c:pt>
                <c:pt idx="3">
                  <c:v>-31.599999999999909</c:v>
                </c:pt>
              </c:numCache>
            </c:numRef>
          </c:val>
        </c:ser>
        <c:dLbls>
          <c:showVal val="1"/>
        </c:dLbls>
        <c:axId val="94839552"/>
        <c:axId val="94841088"/>
      </c:barChart>
      <c:catAx>
        <c:axId val="94839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841088"/>
        <c:crosses val="autoZero"/>
        <c:auto val="1"/>
        <c:lblAlgn val="ctr"/>
        <c:lblOffset val="100"/>
      </c:catAx>
      <c:valAx>
        <c:axId val="94841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839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711415250211765"/>
          <c:y val="0.48822292729015054"/>
          <c:w val="9.9093613857846791E-2"/>
          <c:h val="0.1265244208875815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2014-2016 годы,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7264E-2"/>
          <c:y val="0.15297178313688994"/>
          <c:w val="0.84917867049775964"/>
          <c:h val="0.633256330534652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0.18600000000000005</c:v>
                </c:pt>
                <c:pt idx="1">
                  <c:v>0.24810000000000001</c:v>
                </c:pt>
                <c:pt idx="2">
                  <c:v>0.255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4.1000000000000002E-2</c:v>
                </c:pt>
                <c:pt idx="1">
                  <c:v>3.7300000000000014E-2</c:v>
                </c:pt>
                <c:pt idx="2">
                  <c:v>3.5400000000000001E-2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0.77300000000000024</c:v>
                </c:pt>
                <c:pt idx="1">
                  <c:v>0.71460000000000024</c:v>
                </c:pt>
                <c:pt idx="2">
                  <c:v>0.70960000000000023</c:v>
                </c:pt>
              </c:numCache>
            </c:numRef>
          </c:val>
        </c:ser>
        <c:overlap val="100"/>
        <c:axId val="94962816"/>
        <c:axId val="94964352"/>
      </c:barChart>
      <c:catAx>
        <c:axId val="94962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64352"/>
        <c:crosses val="autoZero"/>
        <c:auto val="1"/>
        <c:lblAlgn val="ctr"/>
        <c:lblOffset val="100"/>
      </c:catAx>
      <c:valAx>
        <c:axId val="94964352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62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439434661291391"/>
          <c:y val="0.84625662536770352"/>
          <c:w val="0.58301440876470956"/>
          <c:h val="0.12103818088007666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2270247850065254"/>
          <c:w val="0.57362503149585298"/>
          <c:h val="0.711973404718668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1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205.2</c:v>
                </c:pt>
                <c:pt idx="1">
                  <c:v>232.5</c:v>
                </c:pt>
                <c:pt idx="2">
                  <c:v>258.10000000000002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уплаты акцизов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1.4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16.7</c:v>
                </c:pt>
                <c:pt idx="1">
                  <c:v>15.3</c:v>
                </c:pt>
                <c:pt idx="2">
                  <c:v>15.4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2.4</c:v>
                </c:pt>
                <c:pt idx="1">
                  <c:v>1.9000000000000001</c:v>
                </c:pt>
                <c:pt idx="2">
                  <c:v>1.9000000000000001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13</c:v>
                </c:pt>
                <c:pt idx="1">
                  <c:v>8.6</c:v>
                </c:pt>
                <c:pt idx="2">
                  <c:v>8.6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3.4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27.1</c:v>
                </c:pt>
                <c:pt idx="1">
                  <c:v>23.8</c:v>
                </c:pt>
                <c:pt idx="2">
                  <c:v>23.8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2.9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штрафы, санкции, возмещение вреда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3.7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</c:ser>
        <c:overlap val="100"/>
        <c:axId val="96678272"/>
        <c:axId val="96679808"/>
      </c:barChart>
      <c:catAx>
        <c:axId val="96678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679808"/>
        <c:crosses val="autoZero"/>
        <c:auto val="1"/>
        <c:lblAlgn val="ctr"/>
        <c:lblOffset val="100"/>
      </c:catAx>
      <c:valAx>
        <c:axId val="96679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678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97240915923232"/>
          <c:y val="0.19375708831030053"/>
          <c:w val="0.2750961528250685"/>
          <c:h val="0.7510116589548429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«Братский район» в разрезе отраслей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12576320929348442"/>
          <c:w val="0.5736250314958532"/>
          <c:h val="0.705897633636586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0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87.3</c:v>
                </c:pt>
                <c:pt idx="1">
                  <c:v>67.900000000000006</c:v>
                </c:pt>
                <c:pt idx="2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(национальная оборона, национальная безопасность и правоохранительная деятельность, национальная экономика, жилищно-коммунальное хозяйство, охрана окружающей среды)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8.6840000000000011</c:v>
                </c:pt>
                <c:pt idx="1">
                  <c:v>6.6000000000000005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1010</c:v>
                </c:pt>
                <c:pt idx="1">
                  <c:v>824.4</c:v>
                </c:pt>
                <c:pt idx="2">
                  <c:v>888.5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19.600000000000001</c:v>
                </c:pt>
                <c:pt idx="1">
                  <c:v>23.5</c:v>
                </c:pt>
                <c:pt idx="2">
                  <c:v>29.5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73.400000000000006</c:v>
                </c:pt>
                <c:pt idx="1">
                  <c:v>73.8</c:v>
                </c:pt>
                <c:pt idx="2">
                  <c:v>74.099999999999994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 formatCode="0.0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3.1</c:v>
                </c:pt>
                <c:pt idx="1">
                  <c:v>3.5</c:v>
                </c:pt>
                <c:pt idx="2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МБТ бюджетам муниципальных образований общего характера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52.3</c:v>
                </c:pt>
                <c:pt idx="1">
                  <c:v>36.300000000000004</c:v>
                </c:pt>
                <c:pt idx="2">
                  <c:v>38.200000000000003</c:v>
                </c:pt>
              </c:numCache>
            </c:numRef>
          </c:val>
        </c:ser>
        <c:overlap val="100"/>
        <c:axId val="98344320"/>
        <c:axId val="98354304"/>
      </c:barChart>
      <c:catAx>
        <c:axId val="98344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354304"/>
        <c:crosses val="autoZero"/>
        <c:auto val="1"/>
        <c:lblAlgn val="ctr"/>
        <c:lblOffset val="100"/>
      </c:catAx>
      <c:valAx>
        <c:axId val="9835430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344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4313595311301"/>
          <c:y val="0.12528965960179833"/>
          <c:w val="0.30164159507415761"/>
          <c:h val="0.81387080867850792"/>
        </c:manualLayout>
      </c:layout>
      <c:spPr>
        <a:ln w="0"/>
      </c:spPr>
      <c:txPr>
        <a:bodyPr/>
        <a:lstStyle/>
        <a:p>
          <a:pPr>
            <a:defRPr sz="800" b="1" kern="7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513F-B234-48ED-A3DA-247F1A192E2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565E-007E-42F5-8963-8CD4C1061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3700-D2E9-4270-9DE9-88F2E119EA57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D60766B-3302-4963-94E3-5ABF8C1833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23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E8B-8C1E-4BA0-81C8-887D6FB19E7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4CB2-D1AA-403A-8B73-47F35ABA4F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3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31A9-76FD-4D05-9BE7-39DE5B2B3AA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B3E6-20A4-4CFC-AFA0-E1C4D6D7C7D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3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4E9B-425A-4E2C-9815-839BC025A6A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8D0F-AD4D-43E3-AA5F-4668A5164C7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70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95D-5656-48AB-98E3-27CCC0C5374F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65EA-6B7E-4E36-9618-748CAF6E0E7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90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2BD1-8CAF-49E5-8EAF-B7169B4C547B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E946-CFAD-45E4-AEFA-3C9765FB3D9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80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BE39-A3B6-442D-AB60-D48B141EB1C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059-F98C-4F1B-A40B-E3D09DAE5D9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59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4F35-073F-4248-8667-1970F5F6E82C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5EB-77AF-4380-A52F-D569C6F2D6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138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6690-1F6D-4362-BBBE-BDB82E2FF4C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042F-9BDF-445F-9C83-6DBEC5C854B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A2E3-08E2-4047-9CFB-53BE08BB175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CB4471A-40A9-42CC-A979-BE7619687E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8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63EE-AEA9-4138-95DE-B55B158EA2D9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605983B-CC0E-48A2-920C-9C3444BD548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3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86E-3CF1-43D0-82D1-5D044EF8995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6D2AFBD-A223-4E36-B3B2-1B342773E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0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D845-F0D2-4D48-A5F3-9E65A21D7B6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5205-EF69-4EFE-A7E5-BB6C9B6CE67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6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D63C-076B-4B03-BF42-120C53548628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923A-2985-4BDE-93C6-6F256A8CFB5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3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456D-7591-414F-B3FD-35B543BABF4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D3AA-5634-47FF-9227-9D6CA388CBB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70D7-A0C5-4A39-B6FC-65BFA45CB83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435-3006-4CDE-A556-71B9B851A64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87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0A15-8634-4328-8178-0C26BA0F74D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89A-0B03-4140-8E35-03D7F6B2A5A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22D5F-0BFB-4315-AF7E-1997CAEDC4F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60489-EA2A-4FCE-B1B7-E67BDBB2AD5D}" type="slidenum">
              <a:rPr lang="ru-RU">
                <a:solidFill>
                  <a:srgbClr val="073E8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2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78B2C-6568-4DB7-AC13-8F4EFBD80A5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06.02.2015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AF75F-8401-464F-B4CB-C083DF7E1193}" type="slidenum">
              <a:rPr lang="ru-RU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601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858180" cy="31432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«Братский район» на 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решения Думы Братского района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19 от 26.12.2014г.)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380" y="571501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«Братский район»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286808" cy="627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 безвозмездным поступлениям на 2014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2015 и 2016 годов, млн.руб.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0196728"/>
              </p:ext>
            </p:extLst>
          </p:nvPr>
        </p:nvGraphicFramePr>
        <p:xfrm>
          <a:off x="214282" y="1770455"/>
          <a:ext cx="8715436" cy="49428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16602"/>
                <a:gridCol w="1001047"/>
                <a:gridCol w="1001047"/>
                <a:gridCol w="945071"/>
                <a:gridCol w="1057023"/>
                <a:gridCol w="858040"/>
                <a:gridCol w="927232"/>
                <a:gridCol w="709374"/>
              </a:tblGrid>
              <a:tr h="137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145,2%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безвозмездные 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8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936,2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14818"/>
            <a:ext cx="8935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изменение безвозмездных поступлений в бюджет МО «Братский район» в 2013-2016 годах: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предоставление с 2014 года субвенции из бюджета Иркутской области на обеспечение государственных гарантий реализации прав на получение общедоступного и бесплатного дошкольного образования в муниципальных  дошкольных образовательных организациях в связи с передачей полномочий по финансовому обеспечению дошкольного образования в части оплаты труда и учебных расходов на уровень субъекта Российской Федерации;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снижение безвозмездных поступлений (дотаций) в 2014 году обусловленное тем, что в Законе Иркутской области «Об областном бюджете на 2014 год и на плановый период 2015 и 2016 годов» объем части межбюджетных трансфертов запланирован в целом в рамках государственных программ, но не распределен между бюджетами муниципальных образований, либо распределен не в полном объеме. В процессе исполнения областного бюджета в 2014 году будет осуществляться распределение межбюджетных трансфертов между бюджетами муниципальных образований, и, соответственно, с учетом распределения  указанных выше средств, будут уточняться параметры районного бюджета по безвозмездным поступлениям.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76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dirty="0" smtClean="0">
                <a:solidFill>
                  <a:srgbClr val="073E87"/>
                </a:solidFill>
                <a:cs typeface="Arial" charset="0"/>
              </a:rPr>
              <a:t>13</a:t>
            </a: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2014 -2016 годы, млн.руб.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2643174" y="6000768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4429124" y="6000768"/>
            <a:ext cx="93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6215074" y="6000768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990600" y="2286000"/>
          <a:ext cx="6248400" cy="2290763"/>
        </p:xfrm>
        <a:graphic>
          <a:graphicData uri="http://schemas.openxmlformats.org/presentationml/2006/ole">
            <p:oleObj spid="_x0000_s1027" name="Лист" r:id="rId3" imgW="7762718" imgH="291452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0696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50112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5929329"/>
            <a:ext cx="7372376" cy="714381"/>
          </a:xfrm>
        </p:spPr>
        <p:txBody>
          <a:bodyPr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1103,1 млн. руб. или 87,9% от общей суммы расходов.  В расходах на социально-культурную сферу основной удельный вес приходится на образование – 92%.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УСЛУГАХ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1538" y="2285992"/>
            <a:ext cx="7915304" cy="384017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Проведение публичных слушаний по проекту бюджета района и по годовому отчету об исполнении бюджета.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бюджете на сайте администрации района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bratsk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raion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информации в газете «Знамя».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Размещение информации о муниципальных учреждениях  на официальном сайте по адресу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Размещение информации о муниципальных закупках на портале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zakupki.gov.ru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7174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(ст. 6 БК РФ);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превышение расходов бюджета над его доходами;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доходов бюджета над его расходами.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ФОРМИРОВАНИЕ БЮДЖЕТА МО «БРАТСКИЙ РАЙОН» НА 2014 – 2016 ГОДЫ: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71538" y="2500306"/>
            <a:ext cx="7408862" cy="362585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налоговых доходов бюджета муниципального образования «Братский район» за счет уменьшения нормативов отчислений от налога на доходы физических лиц с 35,79% до 31,25%, от налога, взимаемого в связи с применением упрощенной системы налогообложения, с 50% до 0%;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сохранение муниципального долга на экономически безопасном уровне, снижение дефицита бюджета муниципального образования «Братский район»;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реализация «майских» Указов Президента РФ по увеличению заработной платы отдельных категорий работников бюджетной сферы, ликвидации очередей в детские сады;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реализации инфраструктурных проектов развития муниципального образования «Братский район», в том числе создание муниципального дорожного фонда;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условно-утверждаемых расходов в бюджете в объеме не менее 2,5% (2015 год) и 5% (2016 год) в качестве бюджетного маневра.</a:t>
            </a:r>
          </a:p>
          <a:p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28694"/>
          </a:xfrm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за 2013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4-2016 годов  (млн.руб.)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213607"/>
              </p:ext>
            </p:extLst>
          </p:nvPr>
        </p:nvGraphicFramePr>
        <p:xfrm>
          <a:off x="214282" y="1500174"/>
          <a:ext cx="8715435" cy="48577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86082"/>
                <a:gridCol w="1000132"/>
                <a:gridCol w="1000131"/>
                <a:gridCol w="642942"/>
                <a:gridCol w="928694"/>
                <a:gridCol w="642942"/>
                <a:gridCol w="1071570"/>
                <a:gridCol w="642942"/>
              </a:tblGrid>
              <a:tr h="124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1 015, 1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936,2</a:t>
                      </a:r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(+), д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ефицит (-)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44" y="444260"/>
          <a:ext cx="8643998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85725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акторы, влияющие на изменение налоговых и неналоговых доходов бюджета МО «Братский район» в 2014-2016 годах: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2143116"/>
            <a:ext cx="8001056" cy="4071966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налогов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и регионального бюджетного законодательства;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рост фонда оплаты труда работающего населения в соответствии с показателями прогноза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муниципального образования «Братский район»;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зачисление с 2014 года в бюджет района акцизов на автомобильный бензин, прямогонный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бензин, дизельное топливо, моторные масла для дизельных и карбюраторных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двигателей, производимые на территории Российской Федерации,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неналоговых доходов в связи с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изменениями 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8195970" cy="714356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2012-2016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9641846"/>
              </p:ext>
            </p:extLst>
          </p:nvPr>
        </p:nvGraphicFramePr>
        <p:xfrm>
          <a:off x="35496" y="677709"/>
          <a:ext cx="9108503" cy="609744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24289"/>
                <a:gridCol w="771675"/>
                <a:gridCol w="863363"/>
                <a:gridCol w="791416"/>
                <a:gridCol w="2457760"/>
              </a:tblGrid>
              <a:tr h="102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2014-2016 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пошлина, сборы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1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38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плата, за земельные участки, государственная собственность на которые разграничена</a:t>
                      </a: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1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в части нормативов отчислений по налогам с 2014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9214423"/>
              </p:ext>
            </p:extLst>
          </p:nvPr>
        </p:nvGraphicFramePr>
        <p:xfrm>
          <a:off x="971600" y="1412775"/>
          <a:ext cx="7992887" cy="4824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6408"/>
                <a:gridCol w="1400816"/>
                <a:gridCol w="1354233"/>
                <a:gridCol w="1529799"/>
                <a:gridCol w="2801631"/>
              </a:tblGrid>
              <a:tr h="1290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закон 74-ОЗ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4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-4,54%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изменения законодательства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-50,6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53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7_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 1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лна 1">
        <a:dk1>
          <a:srgbClr val="000000"/>
        </a:dk1>
        <a:lt1>
          <a:srgbClr val="FFFFFF"/>
        </a:lt1>
        <a:dk2>
          <a:srgbClr val="073E87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4133</TotalTime>
  <Words>1282</Words>
  <Application>Microsoft Office PowerPoint</Application>
  <PresentationFormat>Экран (4:3)</PresentationFormat>
  <Paragraphs>319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7_Волна</vt:lpstr>
      <vt:lpstr>Волна</vt:lpstr>
      <vt:lpstr>Лист</vt:lpstr>
      <vt:lpstr>Бюджет муниципального образования «Братский район» на 2014 год и  на плановый период 2015 и 2016 годов   (в редакции решения Думы Братского района № 19 от 26.12.2014г.) </vt:lpstr>
      <vt:lpstr>Слайд 2</vt:lpstr>
      <vt:lpstr>ФАКТОРЫ, ВЛИЯЮЩИЕ НА ФОРМИРОВАНИЕ БЮДЖЕТА МО «БРАТСКИЙ РАЙОН» НА 2014 – 2016 ГОДЫ:</vt:lpstr>
      <vt:lpstr>Основные параметры бюджета МО «Братский район» за 2013 год и на плановый период 2014-2016 годов  (млн.руб.)</vt:lpstr>
      <vt:lpstr>Слайд 5</vt:lpstr>
      <vt:lpstr>Слайд 6</vt:lpstr>
      <vt:lpstr>                                                                                                                                      Факторы, влияющие на изменение налоговых и неналоговых доходов бюджета МО «Братский район» в 2014-2016 годах: </vt:lpstr>
      <vt:lpstr>Нормативы отчислений налоговых и неналоговых доходов в бюджет МО «Братский район» в 2012-2016 годах</vt:lpstr>
      <vt:lpstr>Изменение законодательства в части нормативов отчислений по налогам с 2014 года</vt:lpstr>
      <vt:lpstr>Слайд 10</vt:lpstr>
      <vt:lpstr>Прогноз по безвозмездным поступлениям на 2014 год  и плановый период 2015 и 2016 годов, млн.руб.</vt:lpstr>
      <vt:lpstr>Факторы, влияющие на изменение безвозмездных поступлений в бюджет МО «Братский район» в 2013-2016 годах:</vt:lpstr>
      <vt:lpstr>Расходы бюджета  МО «Братский район»  на 2014 -2016 годы, млн.руб.</vt:lpstr>
      <vt:lpstr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1103,1 млн. руб. или 87,9% от общей суммы расходов.  В расходах на социально-культурную сферу основной удельный вес приходится на образование – 92%.</vt:lpstr>
      <vt:lpstr>ОБЕСПЕЧЕНИЕ ДОСТУПНОСТИ ДЛЯ НАСЕЛЕНИЯ ИНФОРМАЦИИ О БЮДЖЕТНОМ ПРОЦЕССЕ, БЮДЖЕТНЫХ УСЛУГАХ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Слюдянский район на 2013 год и на плановый период 2014 и 2015 годов</dc:title>
  <dc:creator>econ11</dc:creator>
  <cp:lastModifiedBy>KUZAKOVA</cp:lastModifiedBy>
  <cp:revision>275</cp:revision>
  <cp:lastPrinted>2013-11-25T01:48:47Z</cp:lastPrinted>
  <dcterms:created xsi:type="dcterms:W3CDTF">2013-11-20T02:57:13Z</dcterms:created>
  <dcterms:modified xsi:type="dcterms:W3CDTF">2015-02-06T04:01:22Z</dcterms:modified>
</cp:coreProperties>
</file>