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  <p:sldMasterId id="2147483789" r:id="rId2"/>
  </p:sldMasterIdLst>
  <p:notesMasterIdLst>
    <p:notesMasterId r:id="rId18"/>
  </p:notesMasterIdLst>
  <p:sldIdLst>
    <p:sldId id="256" r:id="rId3"/>
    <p:sldId id="295" r:id="rId4"/>
    <p:sldId id="299" r:id="rId5"/>
    <p:sldId id="257" r:id="rId6"/>
    <p:sldId id="296" r:id="rId7"/>
    <p:sldId id="297" r:id="rId8"/>
    <p:sldId id="300" r:id="rId9"/>
    <p:sldId id="259" r:id="rId10"/>
    <p:sldId id="272" r:id="rId11"/>
    <p:sldId id="298" r:id="rId12"/>
    <p:sldId id="303" r:id="rId13"/>
    <p:sldId id="301" r:id="rId14"/>
    <p:sldId id="274" r:id="rId15"/>
    <p:sldId id="305" r:id="rId16"/>
    <p:sldId id="304" r:id="rId17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0000"/>
    <a:srgbClr val="CC00CC"/>
    <a:srgbClr val="FF00FF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381" autoAdjust="0"/>
  </p:normalViewPr>
  <p:slideViewPr>
    <p:cSldViewPr>
      <p:cViewPr>
        <p:scale>
          <a:sx n="110" d="100"/>
          <a:sy n="110" d="100"/>
        </p:scale>
        <p:origin x="-236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2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характеристики бюджета 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 2013 год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плановый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период  2014-2016 годов, 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7958E-2"/>
          <c:y val="0.21892392637214644"/>
          <c:w val="0.84917867049775964"/>
          <c:h val="0.7119734047186689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dLbl>
              <c:idx val="0"/>
              <c:layout>
                <c:manualLayout>
                  <c:x val="-1.4814711124798208E-2"/>
                  <c:y val="2.1274884914598948E-3"/>
                </c:manualLayout>
              </c:layout>
              <c:showVal val="1"/>
            </c:dLbl>
            <c:dLbl>
              <c:idx val="1"/>
              <c:layout>
                <c:manualLayout>
                  <c:x val="-2.2222066687197412E-2"/>
                  <c:y val="2.1274884914598948E-3"/>
                </c:manualLayout>
              </c:layout>
              <c:showVal val="1"/>
            </c:dLbl>
            <c:dLbl>
              <c:idx val="2"/>
              <c:layout>
                <c:manualLayout>
                  <c:x val="-2.2222066687197412E-2"/>
                  <c:y val="-2.1274884914598948E-3"/>
                </c:manualLayout>
              </c:layout>
              <c:showVal val="1"/>
            </c:dLbl>
            <c:dLbl>
              <c:idx val="3"/>
              <c:layout>
                <c:manualLayout>
                  <c:x val="-2.6666480024636747E-2"/>
                  <c:y val="4.2549769829197896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1165.7</c:v>
                </c:pt>
                <c:pt idx="1">
                  <c:v>978.3</c:v>
                </c:pt>
                <c:pt idx="2">
                  <c:v>1015.1</c:v>
                </c:pt>
                <c:pt idx="3">
                  <c:v>1089.5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1005</a:t>
                    </a:r>
                    <a:r>
                      <a:rPr lang="ru-RU" smtClean="0"/>
                      <a:t>,0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2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1194.0999999999999</c:v>
                </c:pt>
                <c:pt idx="1">
                  <c:v>1005</c:v>
                </c:pt>
                <c:pt idx="2">
                  <c:v>1044.0999999999999</c:v>
                </c:pt>
                <c:pt idx="3">
                  <c:v>1121.0999999999999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8.8888266748789885E-3"/>
                  <c:y val="7.2334608709636913E-2"/>
                </c:manualLayout>
              </c:layout>
              <c:showVal val="1"/>
            </c:dLbl>
            <c:dLbl>
              <c:idx val="1"/>
              <c:layout>
                <c:manualLayout>
                  <c:x val="4.4444133374395125E-3"/>
                  <c:y val="7.2334608709636913E-2"/>
                </c:manualLayout>
              </c:layout>
              <c:showVal val="1"/>
            </c:dLbl>
            <c:dLbl>
              <c:idx val="2"/>
              <c:layout>
                <c:manualLayout>
                  <c:x val="2.9629422249596391E-3"/>
                  <c:y val="7.233460870963691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-</a:t>
                    </a:r>
                    <a:r>
                      <a:rPr lang="en-US" dirty="0" smtClean="0"/>
                      <a:t>29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2.9629422249596478E-2"/>
                  <c:y val="7.446209720109703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2013 факт</c:v>
                </c:pt>
                <c:pt idx="1">
                  <c:v>2014 план</c:v>
                </c:pt>
                <c:pt idx="2">
                  <c:v>2015 план</c:v>
                </c:pt>
                <c:pt idx="3">
                  <c:v>2016 план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-28.399999999999864</c:v>
                </c:pt>
                <c:pt idx="1">
                  <c:v>-26.700000000000042</c:v>
                </c:pt>
                <c:pt idx="2">
                  <c:v>-28.999999999999886</c:v>
                </c:pt>
                <c:pt idx="3">
                  <c:v>-31.599999999999909</c:v>
                </c:pt>
              </c:numCache>
            </c:numRef>
          </c:val>
        </c:ser>
        <c:dLbls>
          <c:showVal val="1"/>
        </c:dLbls>
        <c:axId val="136019328"/>
        <c:axId val="143283328"/>
      </c:barChart>
      <c:catAx>
        <c:axId val="1360193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283328"/>
        <c:crosses val="autoZero"/>
        <c:auto val="1"/>
        <c:lblAlgn val="ctr"/>
        <c:lblOffset val="100"/>
      </c:catAx>
      <c:valAx>
        <c:axId val="14328332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6019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Структура доходов бюджета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 2014-2016 годы, %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3457059509577264E-2"/>
          <c:y val="0.15297178313688994"/>
          <c:w val="0.84917867049775964"/>
          <c:h val="0.63325633053465291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0.23390000000000005</c:v>
                </c:pt>
                <c:pt idx="1">
                  <c:v>0.24810000000000001</c:v>
                </c:pt>
                <c:pt idx="2">
                  <c:v>0.255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4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3.9399999999999998E-2</c:v>
                </c:pt>
                <c:pt idx="1">
                  <c:v>3.7300000000000014E-2</c:v>
                </c:pt>
                <c:pt idx="2">
                  <c:v>3.5400000000000001E-2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92D050"/>
            </a:solidFill>
          </c:spPr>
          <c:dLbls>
            <c:numFmt formatCode="0.0%" sourceLinked="0"/>
            <c:txPr>
              <a:bodyPr/>
              <a:lstStyle/>
              <a:p>
                <a:pPr>
                  <a:defRPr sz="14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0.7270000000000002</c:v>
                </c:pt>
                <c:pt idx="1">
                  <c:v>0.71460000000000024</c:v>
                </c:pt>
                <c:pt idx="2">
                  <c:v>0.70960000000000023</c:v>
                </c:pt>
              </c:numCache>
            </c:numRef>
          </c:val>
        </c:ser>
        <c:overlap val="100"/>
        <c:axId val="143810560"/>
        <c:axId val="143812096"/>
      </c:barChart>
      <c:catAx>
        <c:axId val="143810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812096"/>
        <c:crosses val="autoZero"/>
        <c:auto val="1"/>
        <c:lblAlgn val="ctr"/>
        <c:lblOffset val="100"/>
      </c:catAx>
      <c:valAx>
        <c:axId val="143812096"/>
        <c:scaling>
          <c:orientation val="minMax"/>
        </c:scaling>
        <c:axPos val="l"/>
        <c:majorGridlines/>
        <c:numFmt formatCode="0.00%" sourceLinked="0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38105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2439434661291391"/>
          <c:y val="0.84625662536770352"/>
          <c:w val="0.58301440876470956"/>
          <c:h val="0.12103818088007666"/>
        </c:manualLayout>
      </c:layout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Налоговые и неналоговые доходы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«Братский район»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2270247850065254"/>
          <c:w val="0.57362503149584843"/>
          <c:h val="0.71197340471866899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 на доходы физических лиц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1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209.9</c:v>
                </c:pt>
                <c:pt idx="1">
                  <c:v>232.5</c:v>
                </c:pt>
                <c:pt idx="2">
                  <c:v>258.10000000000002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уплаты акцизов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15.2</c:v>
                </c:pt>
                <c:pt idx="1">
                  <c:v>15.3</c:v>
                </c:pt>
                <c:pt idx="2">
                  <c:v>15.4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1.9000000000000001</c:v>
                </c:pt>
                <c:pt idx="1">
                  <c:v>1.9000000000000001</c:v>
                </c:pt>
                <c:pt idx="2">
                  <c:v>1.9000000000000001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8.6</c:v>
                </c:pt>
                <c:pt idx="1">
                  <c:v>8.6</c:v>
                </c:pt>
                <c:pt idx="2">
                  <c:v>8.6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платежи при пользовании природными ресурсами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2.4</c:v>
                </c:pt>
                <c:pt idx="2">
                  <c:v>3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 от оказания платных услуг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dLbls>
            <c:txPr>
              <a:bodyPr rot="0" vert="horz"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23.8</c:v>
                </c:pt>
                <c:pt idx="1">
                  <c:v>23.8</c:v>
                </c:pt>
                <c:pt idx="2">
                  <c:v>23.8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доходы от продажи материальных и нематериальных активов</c:v>
                </c:pt>
              </c:strCache>
            </c:strRef>
          </c:tx>
          <c:spPr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1.2</c:v>
                </c:pt>
                <c:pt idx="1">
                  <c:v>0.5</c:v>
                </c:pt>
                <c:pt idx="2">
                  <c:v>0.5</c:v>
                </c:pt>
              </c:numCache>
            </c:numRef>
          </c:val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штрафы, санкции, возмещение вреда</c:v>
                </c:pt>
              </c:strCache>
            </c:strRef>
          </c:tx>
          <c:spPr>
            <a:solidFill>
              <a:srgbClr val="990099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2.6</c:v>
                </c:pt>
                <c:pt idx="1">
                  <c:v>2.6</c:v>
                </c:pt>
                <c:pt idx="2">
                  <c:v>2.6</c:v>
                </c:pt>
              </c:numCache>
            </c:numRef>
          </c:val>
        </c:ser>
        <c:overlap val="100"/>
        <c:axId val="158534656"/>
        <c:axId val="158552832"/>
      </c:barChart>
      <c:catAx>
        <c:axId val="1585346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552832"/>
        <c:crosses val="autoZero"/>
        <c:auto val="1"/>
        <c:lblAlgn val="ctr"/>
        <c:lblOffset val="100"/>
      </c:catAx>
      <c:valAx>
        <c:axId val="158552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8534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0497240915923232"/>
          <c:y val="0.22616079253847304"/>
          <c:w val="0.2750961528250685"/>
          <c:h val="0.58899313781397467"/>
        </c:manualLayout>
      </c:layout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b="1" i="0" u="none" strike="noStrike" baseline="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 «Братский район» в разрезе отраслей на</a:t>
            </a:r>
            <a:r>
              <a:rPr lang="ru-RU" baseline="0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2014-2016 годы,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млн.руб.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9.1975559226182224E-2"/>
          <c:y val="0.12576320929348442"/>
          <c:w val="0.57362503149584865"/>
          <c:h val="0.7058976336365792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 вопросы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0" vert="horz"/>
              <a:lstStyle/>
              <a:p>
                <a:pPr>
                  <a:defRPr sz="1000" b="1" i="0" baseline="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73.2</c:v>
                </c:pt>
                <c:pt idx="1">
                  <c:v>67.900000000000006</c:v>
                </c:pt>
                <c:pt idx="2">
                  <c:v>64.400000000000006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другие (национальная оборона, национальная безопасность и правоохранительная деятельность, национальная экономика, жилищно-коммунальное хозяйство, охрана окружающей среды)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7.910000000000001</c:v>
                </c:pt>
                <c:pt idx="1">
                  <c:v>6.6000000000000005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образование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790.7</c:v>
                </c:pt>
                <c:pt idx="1">
                  <c:v>826.8</c:v>
                </c:pt>
                <c:pt idx="2">
                  <c:v>890.1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культура и кинематография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21.3</c:v>
                </c:pt>
                <c:pt idx="1">
                  <c:v>23.5</c:v>
                </c:pt>
                <c:pt idx="2">
                  <c:v>29.5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000000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Лист1!$F$2:$F$4</c:f>
              <c:numCache>
                <c:formatCode>0.0</c:formatCode>
                <c:ptCount val="3"/>
                <c:pt idx="0">
                  <c:v>72.5</c:v>
                </c:pt>
                <c:pt idx="1">
                  <c:v>73.8</c:v>
                </c:pt>
                <c:pt idx="2">
                  <c:v>74.099999999999994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физическая культура и спорт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 formatCode="0.0">
                  <c:v>0.1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обслуживание государственного и муниципального долга</c:v>
                </c:pt>
              </c:strCache>
            </c:strRef>
          </c:tx>
          <c:spPr>
            <a:solidFill>
              <a:srgbClr val="FF00FF"/>
            </a:solidFill>
            <a:ln>
              <a:solidFill>
                <a:srgbClr val="000000"/>
              </a:solidFill>
            </a:ln>
          </c:spPr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Лист1!$H$2:$H$4</c:f>
              <c:numCache>
                <c:formatCode>0.0</c:formatCode>
                <c:ptCount val="3"/>
                <c:pt idx="0">
                  <c:v>3.1</c:v>
                </c:pt>
                <c:pt idx="1">
                  <c:v>1.2</c:v>
                </c:pt>
                <c:pt idx="2">
                  <c:v>0.2</c:v>
                </c:pt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МБТ бюджетам муниципальных образований общего характера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dLbls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2014 год</c:v>
                </c:pt>
                <c:pt idx="1">
                  <c:v>2015 год</c:v>
                </c:pt>
                <c:pt idx="2">
                  <c:v>2016 год</c:v>
                </c:pt>
              </c:strCache>
            </c:strRef>
          </c:cat>
          <c:val>
            <c:numRef>
              <c:f>Лист1!$I$2:$I$4</c:f>
              <c:numCache>
                <c:formatCode>0.0</c:formatCode>
                <c:ptCount val="3"/>
                <c:pt idx="0">
                  <c:v>36.200000000000003</c:v>
                </c:pt>
                <c:pt idx="1">
                  <c:v>36.200000000000003</c:v>
                </c:pt>
                <c:pt idx="2">
                  <c:v>38.200000000000003</c:v>
                </c:pt>
              </c:numCache>
            </c:numRef>
          </c:val>
        </c:ser>
        <c:overlap val="100"/>
        <c:axId val="160233728"/>
        <c:axId val="160509952"/>
      </c:barChart>
      <c:catAx>
        <c:axId val="16023372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 i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0509952"/>
        <c:crosses val="autoZero"/>
        <c:auto val="1"/>
        <c:lblAlgn val="ctr"/>
        <c:lblOffset val="100"/>
      </c:catAx>
      <c:valAx>
        <c:axId val="16050995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602337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804313595311301"/>
          <c:y val="0.12528965960179833"/>
          <c:w val="0.30164159507415633"/>
          <c:h val="0.81387080867850214"/>
        </c:manualLayout>
      </c:layout>
      <c:spPr>
        <a:ln w="0"/>
      </c:spPr>
      <c:txPr>
        <a:bodyPr/>
        <a:lstStyle/>
        <a:p>
          <a:pPr>
            <a:defRPr sz="800" b="1" kern="700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spPr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A3513F-B234-48ED-A3DA-247F1A192E21}" type="datetimeFigureOut">
              <a:rPr lang="ru-RU" smtClean="0"/>
              <a:pPr/>
              <a:t>10.10.2014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565E-007E-42F5-8963-8CD4C10612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565E-007E-42F5-8963-8CD4C1061287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63700-D2E9-4270-9DE9-88F2E119EA57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AD60766B-3302-4963-94E3-5ABF8C1833F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6223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2DE8B-8C1E-4BA0-81C8-887D6FB19E7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74CB2-D1AA-403A-8B73-47F35ABA4FCC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039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E31A9-76FD-4D05-9BE7-39DE5B2B3AA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2B3E6-20A4-4CFC-AFA0-E1C4D6D7C7D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5535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64E9B-425A-4E2C-9815-839BC025A6A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88D0F-AD4D-43E3-AA5F-4668A5164C78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207000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1E95D-5656-48AB-98E3-27CCC0C5374F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865EA-6B7E-4E36-9618-748CAF6E0E7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190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F2BD1-8CAF-49E5-8EAF-B7169B4C547B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1E946-CFAD-45E4-AEFA-3C9765FB3D9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39804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3BE39-A3B6-442D-AB60-D48B141EB1C3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6059-F98C-4F1B-A40B-E3D09DAE5D92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90596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8138"/>
            <a:ext cx="2057400" cy="57880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8138"/>
            <a:ext cx="6019800" cy="57880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74F35-073F-4248-8667-1970F5F6E82C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DA5EB-77AF-4380-A52F-D569C6F2D67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11387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138"/>
            <a:ext cx="8229600" cy="12525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871538" y="2674938"/>
            <a:ext cx="7408862" cy="3451225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6690-1F6D-4362-BBBE-BDB82E2FF4C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9042F-9BDF-445F-9C83-6DBEC5C854B7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0749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7 w 2706"/>
              <a:gd name="T1" fmla="*/ 0 h 640"/>
              <a:gd name="T2" fmla="*/ 2147483647 w 2706"/>
              <a:gd name="T3" fmla="*/ 0 h 640"/>
              <a:gd name="T4" fmla="*/ 2147483647 w 2706"/>
              <a:gd name="T5" fmla="*/ 2147483647 h 640"/>
              <a:gd name="T6" fmla="*/ 2147483647 w 2706"/>
              <a:gd name="T7" fmla="*/ 2147483647 h 640"/>
              <a:gd name="T8" fmla="*/ 2147483647 w 2706"/>
              <a:gd name="T9" fmla="*/ 2147483647 h 640"/>
              <a:gd name="T10" fmla="*/ 2147483647 w 2706"/>
              <a:gd name="T11" fmla="*/ 2147483647 h 640"/>
              <a:gd name="T12" fmla="*/ 2147483647 w 2706"/>
              <a:gd name="T13" fmla="*/ 2147483647 h 640"/>
              <a:gd name="T14" fmla="*/ 2147483647 w 2706"/>
              <a:gd name="T15" fmla="*/ 2147483647 h 640"/>
              <a:gd name="T16" fmla="*/ 2147483647 w 2706"/>
              <a:gd name="T17" fmla="*/ 2147483647 h 640"/>
              <a:gd name="T18" fmla="*/ 2147483647 w 2706"/>
              <a:gd name="T19" fmla="*/ 2147483647 h 640"/>
              <a:gd name="T20" fmla="*/ 2147483647 w 2706"/>
              <a:gd name="T21" fmla="*/ 2147483647 h 640"/>
              <a:gd name="T22" fmla="*/ 2147483647 w 2706"/>
              <a:gd name="T23" fmla="*/ 2147483647 h 640"/>
              <a:gd name="T24" fmla="*/ 2147483647 w 2706"/>
              <a:gd name="T25" fmla="*/ 2147483647 h 640"/>
              <a:gd name="T26" fmla="*/ 2147483647 w 2706"/>
              <a:gd name="T27" fmla="*/ 2147483647 h 640"/>
              <a:gd name="T28" fmla="*/ 2147483647 w 2706"/>
              <a:gd name="T29" fmla="*/ 2147483647 h 640"/>
              <a:gd name="T30" fmla="*/ 2147483647 w 2706"/>
              <a:gd name="T31" fmla="*/ 2147483647 h 640"/>
              <a:gd name="T32" fmla="*/ 2147483647 w 2706"/>
              <a:gd name="T33" fmla="*/ 2147483647 h 640"/>
              <a:gd name="T34" fmla="*/ 2147483647 w 2706"/>
              <a:gd name="T35" fmla="*/ 2147483647 h 640"/>
              <a:gd name="T36" fmla="*/ 0 w 2706"/>
              <a:gd name="T37" fmla="*/ 2147483647 h 640"/>
              <a:gd name="T38" fmla="*/ 0 w 2706"/>
              <a:gd name="T39" fmla="*/ 2147483647 h 640"/>
              <a:gd name="T40" fmla="*/ 2147483647 w 2706"/>
              <a:gd name="T41" fmla="*/ 2147483647 h 640"/>
              <a:gd name="T42" fmla="*/ 2147483647 w 2706"/>
              <a:gd name="T43" fmla="*/ 2147483647 h 640"/>
              <a:gd name="T44" fmla="*/ 2147483647 w 2706"/>
              <a:gd name="T45" fmla="*/ 2147483647 h 640"/>
              <a:gd name="T46" fmla="*/ 2147483647 w 2706"/>
              <a:gd name="T47" fmla="*/ 2147483647 h 640"/>
              <a:gd name="T48" fmla="*/ 2147483647 w 2706"/>
              <a:gd name="T49" fmla="*/ 2147483647 h 640"/>
              <a:gd name="T50" fmla="*/ 2147483647 w 2706"/>
              <a:gd name="T51" fmla="*/ 2147483647 h 640"/>
              <a:gd name="T52" fmla="*/ 2147483647 w 2706"/>
              <a:gd name="T53" fmla="*/ 2147483647 h 640"/>
              <a:gd name="T54" fmla="*/ 2147483647 w 2706"/>
              <a:gd name="T55" fmla="*/ 2147483647 h 640"/>
              <a:gd name="T56" fmla="*/ 2147483647 w 2706"/>
              <a:gd name="T57" fmla="*/ 2147483647 h 640"/>
              <a:gd name="T58" fmla="*/ 2147483647 w 2706"/>
              <a:gd name="T59" fmla="*/ 2147483647 h 640"/>
              <a:gd name="T60" fmla="*/ 2147483647 w 2706"/>
              <a:gd name="T61" fmla="*/ 2147483647 h 640"/>
              <a:gd name="T62" fmla="*/ 2147483647 w 2706"/>
              <a:gd name="T63" fmla="*/ 2147483647 h 640"/>
              <a:gd name="T64" fmla="*/ 2147483647 w 2706"/>
              <a:gd name="T65" fmla="*/ 2147483647 h 640"/>
              <a:gd name="T66" fmla="*/ 2147483647 w 2706"/>
              <a:gd name="T67" fmla="*/ 2147483647 h 640"/>
              <a:gd name="T68" fmla="*/ 2147483647 w 2706"/>
              <a:gd name="T69" fmla="*/ 2147483647 h 640"/>
              <a:gd name="T70" fmla="*/ 2147483647 w 2706"/>
              <a:gd name="T71" fmla="*/ 2147483647 h 640"/>
              <a:gd name="T72" fmla="*/ 2147483647 w 2706"/>
              <a:gd name="T73" fmla="*/ 2147483647 h 640"/>
              <a:gd name="T74" fmla="*/ 2147483647 w 2706"/>
              <a:gd name="T75" fmla="*/ 2147483647 h 640"/>
              <a:gd name="T76" fmla="*/ 2147483647 w 2706"/>
              <a:gd name="T77" fmla="*/ 2147483647 h 640"/>
              <a:gd name="T78" fmla="*/ 2147483647 w 2706"/>
              <a:gd name="T79" fmla="*/ 2147483647 h 640"/>
              <a:gd name="T80" fmla="*/ 2147483647 w 2706"/>
              <a:gd name="T81" fmla="*/ 2147483647 h 640"/>
              <a:gd name="T82" fmla="*/ 2147483647 w 2706"/>
              <a:gd name="T83" fmla="*/ 2147483647 h 640"/>
              <a:gd name="T84" fmla="*/ 2147483647 w 2706"/>
              <a:gd name="T85" fmla="*/ 2147483647 h 640"/>
              <a:gd name="T86" fmla="*/ 2147483647 w 2706"/>
              <a:gd name="T87" fmla="*/ 2147483647 h 640"/>
              <a:gd name="T88" fmla="*/ 2147483647 w 2706"/>
              <a:gd name="T89" fmla="*/ 2147483647 h 640"/>
              <a:gd name="T90" fmla="*/ 2147483647 w 2706"/>
              <a:gd name="T91" fmla="*/ 2147483647 h 640"/>
              <a:gd name="T92" fmla="*/ 2147483647 w 2706"/>
              <a:gd name="T93" fmla="*/ 2147483647 h 640"/>
              <a:gd name="T94" fmla="*/ 2147483647 w 2706"/>
              <a:gd name="T95" fmla="*/ 2147483647 h 640"/>
              <a:gd name="T96" fmla="*/ 2147483647 w 2706"/>
              <a:gd name="T97" fmla="*/ 2147483647 h 640"/>
              <a:gd name="T98" fmla="*/ 2147483647 w 2706"/>
              <a:gd name="T99" fmla="*/ 2147483647 h 640"/>
              <a:gd name="T100" fmla="*/ 2147483647 w 2706"/>
              <a:gd name="T101" fmla="*/ 2147483647 h 640"/>
              <a:gd name="T102" fmla="*/ 2147483647 w 2706"/>
              <a:gd name="T103" fmla="*/ 2147483647 h 640"/>
              <a:gd name="T104" fmla="*/ 2147483647 w 2706"/>
              <a:gd name="T105" fmla="*/ 2147483647 h 640"/>
              <a:gd name="T106" fmla="*/ 2147483647 w 2706"/>
              <a:gd name="T107" fmla="*/ 0 h 640"/>
              <a:gd name="T108" fmla="*/ 2147483647 w 2706"/>
              <a:gd name="T109" fmla="*/ 0 h 640"/>
              <a:gd name="T110" fmla="*/ 2147483647 w 2706"/>
              <a:gd name="T111" fmla="*/ 0 h 640"/>
              <a:gd name="T112" fmla="*/ 2147483647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7 w 5216"/>
              <a:gd name="T1" fmla="*/ 2147483647 h 762"/>
              <a:gd name="T2" fmla="*/ 2147483647 w 5216"/>
              <a:gd name="T3" fmla="*/ 2147483647 h 762"/>
              <a:gd name="T4" fmla="*/ 2147483647 w 5216"/>
              <a:gd name="T5" fmla="*/ 2147483647 h 762"/>
              <a:gd name="T6" fmla="*/ 2147483647 w 5216"/>
              <a:gd name="T7" fmla="*/ 2147483647 h 762"/>
              <a:gd name="T8" fmla="*/ 2147483647 w 5216"/>
              <a:gd name="T9" fmla="*/ 2147483647 h 762"/>
              <a:gd name="T10" fmla="*/ 2147483647 w 5216"/>
              <a:gd name="T11" fmla="*/ 2147483647 h 762"/>
              <a:gd name="T12" fmla="*/ 2147483647 w 5216"/>
              <a:gd name="T13" fmla="*/ 2147483647 h 762"/>
              <a:gd name="T14" fmla="*/ 2147483647 w 5216"/>
              <a:gd name="T15" fmla="*/ 2147483647 h 762"/>
              <a:gd name="T16" fmla="*/ 2147483647 w 5216"/>
              <a:gd name="T17" fmla="*/ 2147483647 h 762"/>
              <a:gd name="T18" fmla="*/ 2147483647 w 5216"/>
              <a:gd name="T19" fmla="*/ 2147483647 h 762"/>
              <a:gd name="T20" fmla="*/ 2147483647 w 5216"/>
              <a:gd name="T21" fmla="*/ 2147483647 h 762"/>
              <a:gd name="T22" fmla="*/ 2147483647 w 5216"/>
              <a:gd name="T23" fmla="*/ 2147483647 h 762"/>
              <a:gd name="T24" fmla="*/ 2147483647 w 5216"/>
              <a:gd name="T25" fmla="*/ 2147483647 h 762"/>
              <a:gd name="T26" fmla="*/ 2147483647 w 5216"/>
              <a:gd name="T27" fmla="*/ 0 h 762"/>
              <a:gd name="T28" fmla="*/ 2147483647 w 5216"/>
              <a:gd name="T29" fmla="*/ 2147483647 h 762"/>
              <a:gd name="T30" fmla="*/ 2147483647 w 5216"/>
              <a:gd name="T31" fmla="*/ 2147483647 h 762"/>
              <a:gd name="T32" fmla="*/ 0 w 5216"/>
              <a:gd name="T33" fmla="*/ 2147483647 h 762"/>
              <a:gd name="T34" fmla="*/ 2147483647 w 5216"/>
              <a:gd name="T35" fmla="*/ 2147483647 h 762"/>
              <a:gd name="T36" fmla="*/ 2147483647 w 5216"/>
              <a:gd name="T37" fmla="*/ 2147483647 h 762"/>
              <a:gd name="T38" fmla="*/ 2147483647 w 5216"/>
              <a:gd name="T39" fmla="*/ 2147483647 h 762"/>
              <a:gd name="T40" fmla="*/ 2147483647 w 5216"/>
              <a:gd name="T41" fmla="*/ 2147483647 h 762"/>
              <a:gd name="T42" fmla="*/ 2147483647 w 5216"/>
              <a:gd name="T43" fmla="*/ 2147483647 h 762"/>
              <a:gd name="T44" fmla="*/ 2147483647 w 5216"/>
              <a:gd name="T45" fmla="*/ 2147483647 h 762"/>
              <a:gd name="T46" fmla="*/ 2147483647 w 5216"/>
              <a:gd name="T47" fmla="*/ 2147483647 h 762"/>
              <a:gd name="T48" fmla="*/ 2147483647 w 5216"/>
              <a:gd name="T49" fmla="*/ 2147483647 h 762"/>
              <a:gd name="T50" fmla="*/ 2147483647 w 5216"/>
              <a:gd name="T51" fmla="*/ 2147483647 h 762"/>
              <a:gd name="T52" fmla="*/ 2147483647 w 5216"/>
              <a:gd name="T53" fmla="*/ 2147483647 h 762"/>
              <a:gd name="T54" fmla="*/ 2147483647 w 5216"/>
              <a:gd name="T55" fmla="*/ 2147483647 h 762"/>
              <a:gd name="T56" fmla="*/ 2147483647 w 5216"/>
              <a:gd name="T57" fmla="*/ 2147483647 h 762"/>
              <a:gd name="T58" fmla="*/ 2147483647 w 5216"/>
              <a:gd name="T59" fmla="*/ 2147483647 h 762"/>
              <a:gd name="T60" fmla="*/ 2147483647 w 5216"/>
              <a:gd name="T61" fmla="*/ 2147483647 h 762"/>
              <a:gd name="T62" fmla="*/ 2147483647 w 5216"/>
              <a:gd name="T63" fmla="*/ 2147483647 h 762"/>
              <a:gd name="T64" fmla="*/ 2147483647 w 5216"/>
              <a:gd name="T65" fmla="*/ 2147483647 h 762"/>
              <a:gd name="T66" fmla="*/ 2147483647 w 5216"/>
              <a:gd name="T67" fmla="*/ 2147483647 h 762"/>
              <a:gd name="T68" fmla="*/ 2147483647 w 5216"/>
              <a:gd name="T69" fmla="*/ 2147483647 h 762"/>
              <a:gd name="T70" fmla="*/ 2147483647 w 5216"/>
              <a:gd name="T71" fmla="*/ 2147483647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7 h 694"/>
              <a:gd name="T2" fmla="*/ 0 w 5144"/>
              <a:gd name="T3" fmla="*/ 2147483647 h 694"/>
              <a:gd name="T4" fmla="*/ 2147483647 w 5144"/>
              <a:gd name="T5" fmla="*/ 2147483647 h 694"/>
              <a:gd name="T6" fmla="*/ 2147483647 w 5144"/>
              <a:gd name="T7" fmla="*/ 2147483647 h 694"/>
              <a:gd name="T8" fmla="*/ 2147483647 w 5144"/>
              <a:gd name="T9" fmla="*/ 2147483647 h 694"/>
              <a:gd name="T10" fmla="*/ 2147483647 w 5144"/>
              <a:gd name="T11" fmla="*/ 2147483647 h 694"/>
              <a:gd name="T12" fmla="*/ 2147483647 w 5144"/>
              <a:gd name="T13" fmla="*/ 2147483647 h 694"/>
              <a:gd name="T14" fmla="*/ 2147483647 w 5144"/>
              <a:gd name="T15" fmla="*/ 2147483647 h 694"/>
              <a:gd name="T16" fmla="*/ 2147483647 w 5144"/>
              <a:gd name="T17" fmla="*/ 2147483647 h 694"/>
              <a:gd name="T18" fmla="*/ 2147483647 w 5144"/>
              <a:gd name="T19" fmla="*/ 2147483647 h 694"/>
              <a:gd name="T20" fmla="*/ 2147483647 w 5144"/>
              <a:gd name="T21" fmla="*/ 2147483647 h 694"/>
              <a:gd name="T22" fmla="*/ 2147483647 w 5144"/>
              <a:gd name="T23" fmla="*/ 2147483647 h 694"/>
              <a:gd name="T24" fmla="*/ 2147483647 w 5144"/>
              <a:gd name="T25" fmla="*/ 0 h 694"/>
              <a:gd name="T26" fmla="*/ 2147483647 w 5144"/>
              <a:gd name="T27" fmla="*/ 2147483647 h 694"/>
              <a:gd name="T28" fmla="*/ 2147483647 w 5144"/>
              <a:gd name="T29" fmla="*/ 2147483647 h 694"/>
              <a:gd name="T30" fmla="*/ 2147483647 w 5144"/>
              <a:gd name="T31" fmla="*/ 2147483647 h 694"/>
              <a:gd name="T32" fmla="*/ 2147483647 w 5144"/>
              <a:gd name="T33" fmla="*/ 2147483647 h 694"/>
              <a:gd name="T34" fmla="*/ 2147483647 w 5144"/>
              <a:gd name="T35" fmla="*/ 2147483647 h 694"/>
              <a:gd name="T36" fmla="*/ 2147483647 w 5144"/>
              <a:gd name="T37" fmla="*/ 2147483647 h 694"/>
              <a:gd name="T38" fmla="*/ 2147483647 w 5144"/>
              <a:gd name="T39" fmla="*/ 2147483647 h 694"/>
              <a:gd name="T40" fmla="*/ 2147483647 w 5144"/>
              <a:gd name="T41" fmla="*/ 2147483647 h 694"/>
              <a:gd name="T42" fmla="*/ 2147483647 w 5144"/>
              <a:gd name="T43" fmla="*/ 2147483647 h 694"/>
              <a:gd name="T44" fmla="*/ 2147483647 w 5144"/>
              <a:gd name="T45" fmla="*/ 2147483647 h 694"/>
              <a:gd name="T46" fmla="*/ 2147483647 w 5144"/>
              <a:gd name="T47" fmla="*/ 2147483647 h 694"/>
              <a:gd name="T48" fmla="*/ 2147483647 w 5144"/>
              <a:gd name="T49" fmla="*/ 2147483647 h 694"/>
              <a:gd name="T50" fmla="*/ 2147483647 w 5144"/>
              <a:gd name="T51" fmla="*/ 2147483647 h 694"/>
              <a:gd name="T52" fmla="*/ 2147483647 w 5144"/>
              <a:gd name="T53" fmla="*/ 2147483647 h 694"/>
              <a:gd name="T54" fmla="*/ 2147483647 w 5144"/>
              <a:gd name="T55" fmla="*/ 2147483647 h 694"/>
              <a:gd name="T56" fmla="*/ 2147483647 w 5144"/>
              <a:gd name="T57" fmla="*/ 2147483647 h 694"/>
              <a:gd name="T58" fmla="*/ 2147483647 w 5144"/>
              <a:gd name="T59" fmla="*/ 2147483647 h 694"/>
              <a:gd name="T60" fmla="*/ 2147483647 w 5144"/>
              <a:gd name="T61" fmla="*/ 2147483647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7 h 584"/>
              <a:gd name="T2" fmla="*/ 0 w 3112"/>
              <a:gd name="T3" fmla="*/ 2147483647 h 584"/>
              <a:gd name="T4" fmla="*/ 2147483647 w 3112"/>
              <a:gd name="T5" fmla="*/ 2147483647 h 584"/>
              <a:gd name="T6" fmla="*/ 2147483647 w 3112"/>
              <a:gd name="T7" fmla="*/ 2147483647 h 584"/>
              <a:gd name="T8" fmla="*/ 2147483647 w 3112"/>
              <a:gd name="T9" fmla="*/ 2147483647 h 584"/>
              <a:gd name="T10" fmla="*/ 2147483647 w 3112"/>
              <a:gd name="T11" fmla="*/ 2147483647 h 584"/>
              <a:gd name="T12" fmla="*/ 2147483647 w 3112"/>
              <a:gd name="T13" fmla="*/ 2147483647 h 584"/>
              <a:gd name="T14" fmla="*/ 2147483647 w 3112"/>
              <a:gd name="T15" fmla="*/ 2147483647 h 584"/>
              <a:gd name="T16" fmla="*/ 2147483647 w 3112"/>
              <a:gd name="T17" fmla="*/ 2147483647 h 584"/>
              <a:gd name="T18" fmla="*/ 2147483647 w 3112"/>
              <a:gd name="T19" fmla="*/ 2147483647 h 584"/>
              <a:gd name="T20" fmla="*/ 2147483647 w 3112"/>
              <a:gd name="T21" fmla="*/ 2147483647 h 584"/>
              <a:gd name="T22" fmla="*/ 2147483647 w 3112"/>
              <a:gd name="T23" fmla="*/ 2147483647 h 584"/>
              <a:gd name="T24" fmla="*/ 2147483647 w 3112"/>
              <a:gd name="T25" fmla="*/ 2147483647 h 584"/>
              <a:gd name="T26" fmla="*/ 2147483647 w 3112"/>
              <a:gd name="T27" fmla="*/ 2147483647 h 584"/>
              <a:gd name="T28" fmla="*/ 2147483647 w 3112"/>
              <a:gd name="T29" fmla="*/ 2147483647 h 584"/>
              <a:gd name="T30" fmla="*/ 2147483647 w 3112"/>
              <a:gd name="T31" fmla="*/ 2147483647 h 584"/>
              <a:gd name="T32" fmla="*/ 2147483647 w 3112"/>
              <a:gd name="T33" fmla="*/ 2147483647 h 584"/>
              <a:gd name="T34" fmla="*/ 2147483647 w 3112"/>
              <a:gd name="T35" fmla="*/ 2147483647 h 584"/>
              <a:gd name="T36" fmla="*/ 2147483647 w 3112"/>
              <a:gd name="T37" fmla="*/ 2147483647 h 584"/>
              <a:gd name="T38" fmla="*/ 2147483647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7 w 8196"/>
              <a:gd name="T1" fmla="*/ 2147483647 h 1192"/>
              <a:gd name="T2" fmla="*/ 2147483647 w 8196"/>
              <a:gd name="T3" fmla="*/ 2147483647 h 1192"/>
              <a:gd name="T4" fmla="*/ 2147483647 w 8196"/>
              <a:gd name="T5" fmla="*/ 2147483647 h 1192"/>
              <a:gd name="T6" fmla="*/ 2147483647 w 8196"/>
              <a:gd name="T7" fmla="*/ 2147483647 h 1192"/>
              <a:gd name="T8" fmla="*/ 2147483647 w 8196"/>
              <a:gd name="T9" fmla="*/ 2147483647 h 1192"/>
              <a:gd name="T10" fmla="*/ 2147483647 w 8196"/>
              <a:gd name="T11" fmla="*/ 2147483647 h 1192"/>
              <a:gd name="T12" fmla="*/ 2147483647 w 8196"/>
              <a:gd name="T13" fmla="*/ 2147483647 h 1192"/>
              <a:gd name="T14" fmla="*/ 2147483647 w 8196"/>
              <a:gd name="T15" fmla="*/ 2147483647 h 1192"/>
              <a:gd name="T16" fmla="*/ 2147483647 w 8196"/>
              <a:gd name="T17" fmla="*/ 2147483647 h 1192"/>
              <a:gd name="T18" fmla="*/ 2147483647 w 8196"/>
              <a:gd name="T19" fmla="*/ 2147483647 h 1192"/>
              <a:gd name="T20" fmla="*/ 2147483647 w 8196"/>
              <a:gd name="T21" fmla="*/ 2147483647 h 1192"/>
              <a:gd name="T22" fmla="*/ 2147483647 w 8196"/>
              <a:gd name="T23" fmla="*/ 2147483647 h 1192"/>
              <a:gd name="T24" fmla="*/ 2147483647 w 8196"/>
              <a:gd name="T25" fmla="*/ 2147483647 h 1192"/>
              <a:gd name="T26" fmla="*/ 2147483647 w 8196"/>
              <a:gd name="T27" fmla="*/ 2147483647 h 1192"/>
              <a:gd name="T28" fmla="*/ 2147483647 w 8196"/>
              <a:gd name="T29" fmla="*/ 2147483647 h 1192"/>
              <a:gd name="T30" fmla="*/ 2147483647 w 8196"/>
              <a:gd name="T31" fmla="*/ 2147483647 h 1192"/>
              <a:gd name="T32" fmla="*/ 2147483647 w 8196"/>
              <a:gd name="T33" fmla="*/ 2147483647 h 1192"/>
              <a:gd name="T34" fmla="*/ 2147483647 w 8196"/>
              <a:gd name="T35" fmla="*/ 2147483647 h 1192"/>
              <a:gd name="T36" fmla="*/ 2147483647 w 8196"/>
              <a:gd name="T37" fmla="*/ 2147483647 h 1192"/>
              <a:gd name="T38" fmla="*/ 2147483647 w 8196"/>
              <a:gd name="T39" fmla="*/ 2147483647 h 1192"/>
              <a:gd name="T40" fmla="*/ 2147483647 w 8196"/>
              <a:gd name="T41" fmla="*/ 2147483647 h 1192"/>
              <a:gd name="T42" fmla="*/ 2147483647 w 8196"/>
              <a:gd name="T43" fmla="*/ 2147483647 h 1192"/>
              <a:gd name="T44" fmla="*/ 2147483647 w 8196"/>
              <a:gd name="T45" fmla="*/ 0 h 1192"/>
              <a:gd name="T46" fmla="*/ 2147483647 w 8196"/>
              <a:gd name="T47" fmla="*/ 2147483647 h 1192"/>
              <a:gd name="T48" fmla="*/ 2147483647 w 8196"/>
              <a:gd name="T49" fmla="*/ 2147483647 h 1192"/>
              <a:gd name="T50" fmla="*/ 2147483647 w 8196"/>
              <a:gd name="T51" fmla="*/ 2147483647 h 1192"/>
              <a:gd name="T52" fmla="*/ 2147483647 w 8196"/>
              <a:gd name="T53" fmla="*/ 2147483647 h 1192"/>
              <a:gd name="T54" fmla="*/ 2147483647 w 8196"/>
              <a:gd name="T55" fmla="*/ 2147483647 h 1192"/>
              <a:gd name="T56" fmla="*/ 2147483647 w 8196"/>
              <a:gd name="T57" fmla="*/ 2147483647 h 1192"/>
              <a:gd name="T58" fmla="*/ 2147483647 w 8196"/>
              <a:gd name="T59" fmla="*/ 2147483647 h 1192"/>
              <a:gd name="T60" fmla="*/ 2147483647 w 8196"/>
              <a:gd name="T61" fmla="*/ 2147483647 h 1192"/>
              <a:gd name="T62" fmla="*/ 0 w 8196"/>
              <a:gd name="T63" fmla="*/ 2147483647 h 1192"/>
              <a:gd name="T64" fmla="*/ 2147483647 w 8196"/>
              <a:gd name="T65" fmla="*/ 2147483647 h 1192"/>
              <a:gd name="T66" fmla="*/ 2147483647 w 8196"/>
              <a:gd name="T67" fmla="*/ 2147483647 h 1192"/>
              <a:gd name="T68" fmla="*/ 2147483647 w 8196"/>
              <a:gd name="T69" fmla="*/ 2147483647 h 1192"/>
              <a:gd name="T70" fmla="*/ 2147483647 w 8196"/>
              <a:gd name="T71" fmla="*/ 2147483647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2A2E3-08E2-4047-9CFB-53BE08BB175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CB4471A-40A9-42CC-A979-BE7619687EB3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83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F963EE-AEA9-4138-95DE-B55B158EA2D9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2605983B-CC0E-48A2-920C-9C3444BD548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6398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8D86E-3CF1-43D0-82D1-5D044EF8995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46D2AFBD-A223-4E36-B3B2-1B342773E00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709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prstClr val="black"/>
                </a:solidFill>
                <a:latin typeface="Candara" pitchFamily="34" charset="0"/>
                <a:cs typeface="Arial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7D845-F0D2-4D48-A5F3-9E65A21D7B6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E5205-EF69-4EFE-A7E5-BB6C9B6CE67F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5670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CD63C-076B-4B03-BF42-120C53548628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67923A-2985-4BDE-93C6-6F256A8CFB5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0371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456D-7591-414F-B3FD-35B543BABF41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9D3AA-5634-47FF-9227-9D6CA388CBBB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776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1C70D7-A0C5-4A39-B6FC-65BFA45CB83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F4435-3006-4CDE-A556-71B9B851A64A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987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1538" y="2674938"/>
            <a:ext cx="3627437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1375" y="2674938"/>
            <a:ext cx="3629025" cy="3451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90A15-8634-4328-8178-0C26BA0F74DE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E389A-0B03-4140-8E35-03D7F6B2A5A9}" type="slidenum">
              <a:rPr lang="ru-RU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5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9E22D5F-0BFB-4315-AF7E-1997CAEDC4FD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  <a:latin typeface="Candara" pitchFamily="34" charset="0"/>
              <a:cs typeface="Arial" charset="0"/>
            </a:endParaRPr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60489-EA2A-4FCE-B1B7-E67BDBB2AD5D}" type="slidenum">
              <a:rPr lang="ru-RU">
                <a:solidFill>
                  <a:srgbClr val="073E87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429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grpSp>
        <p:nvGrpSpPr>
          <p:cNvPr id="2051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205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7 w 2706"/>
                <a:gd name="T1" fmla="*/ 0 h 640"/>
                <a:gd name="T2" fmla="*/ 2147483647 w 2706"/>
                <a:gd name="T3" fmla="*/ 0 h 640"/>
                <a:gd name="T4" fmla="*/ 2147483647 w 2706"/>
                <a:gd name="T5" fmla="*/ 2147483647 h 640"/>
                <a:gd name="T6" fmla="*/ 2147483647 w 2706"/>
                <a:gd name="T7" fmla="*/ 2147483647 h 640"/>
                <a:gd name="T8" fmla="*/ 2147483647 w 2706"/>
                <a:gd name="T9" fmla="*/ 2147483647 h 640"/>
                <a:gd name="T10" fmla="*/ 2147483647 w 2706"/>
                <a:gd name="T11" fmla="*/ 2147483647 h 640"/>
                <a:gd name="T12" fmla="*/ 2147483647 w 2706"/>
                <a:gd name="T13" fmla="*/ 2147483647 h 640"/>
                <a:gd name="T14" fmla="*/ 2147483647 w 2706"/>
                <a:gd name="T15" fmla="*/ 2147483647 h 640"/>
                <a:gd name="T16" fmla="*/ 2147483647 w 2706"/>
                <a:gd name="T17" fmla="*/ 2147483647 h 640"/>
                <a:gd name="T18" fmla="*/ 2147483647 w 2706"/>
                <a:gd name="T19" fmla="*/ 2147483647 h 640"/>
                <a:gd name="T20" fmla="*/ 2147483647 w 2706"/>
                <a:gd name="T21" fmla="*/ 2147483647 h 640"/>
                <a:gd name="T22" fmla="*/ 2147483647 w 2706"/>
                <a:gd name="T23" fmla="*/ 2147483647 h 640"/>
                <a:gd name="T24" fmla="*/ 2147483647 w 2706"/>
                <a:gd name="T25" fmla="*/ 2147483647 h 640"/>
                <a:gd name="T26" fmla="*/ 2147483647 w 2706"/>
                <a:gd name="T27" fmla="*/ 2147483647 h 640"/>
                <a:gd name="T28" fmla="*/ 2147483647 w 2706"/>
                <a:gd name="T29" fmla="*/ 2147483647 h 640"/>
                <a:gd name="T30" fmla="*/ 2147483647 w 2706"/>
                <a:gd name="T31" fmla="*/ 2147483647 h 640"/>
                <a:gd name="T32" fmla="*/ 2147483647 w 2706"/>
                <a:gd name="T33" fmla="*/ 2147483647 h 640"/>
                <a:gd name="T34" fmla="*/ 2147483647 w 2706"/>
                <a:gd name="T35" fmla="*/ 2147483647 h 640"/>
                <a:gd name="T36" fmla="*/ 0 w 2706"/>
                <a:gd name="T37" fmla="*/ 2147483647 h 640"/>
                <a:gd name="T38" fmla="*/ 0 w 2706"/>
                <a:gd name="T39" fmla="*/ 2147483647 h 640"/>
                <a:gd name="T40" fmla="*/ 2147483647 w 2706"/>
                <a:gd name="T41" fmla="*/ 2147483647 h 640"/>
                <a:gd name="T42" fmla="*/ 2147483647 w 2706"/>
                <a:gd name="T43" fmla="*/ 2147483647 h 640"/>
                <a:gd name="T44" fmla="*/ 2147483647 w 2706"/>
                <a:gd name="T45" fmla="*/ 2147483647 h 640"/>
                <a:gd name="T46" fmla="*/ 2147483647 w 2706"/>
                <a:gd name="T47" fmla="*/ 2147483647 h 640"/>
                <a:gd name="T48" fmla="*/ 2147483647 w 2706"/>
                <a:gd name="T49" fmla="*/ 2147483647 h 640"/>
                <a:gd name="T50" fmla="*/ 2147483647 w 2706"/>
                <a:gd name="T51" fmla="*/ 2147483647 h 640"/>
                <a:gd name="T52" fmla="*/ 2147483647 w 2706"/>
                <a:gd name="T53" fmla="*/ 2147483647 h 640"/>
                <a:gd name="T54" fmla="*/ 2147483647 w 2706"/>
                <a:gd name="T55" fmla="*/ 2147483647 h 640"/>
                <a:gd name="T56" fmla="*/ 2147483647 w 2706"/>
                <a:gd name="T57" fmla="*/ 2147483647 h 640"/>
                <a:gd name="T58" fmla="*/ 2147483647 w 2706"/>
                <a:gd name="T59" fmla="*/ 2147483647 h 640"/>
                <a:gd name="T60" fmla="*/ 2147483647 w 2706"/>
                <a:gd name="T61" fmla="*/ 2147483647 h 640"/>
                <a:gd name="T62" fmla="*/ 2147483647 w 2706"/>
                <a:gd name="T63" fmla="*/ 2147483647 h 640"/>
                <a:gd name="T64" fmla="*/ 2147483647 w 2706"/>
                <a:gd name="T65" fmla="*/ 2147483647 h 640"/>
                <a:gd name="T66" fmla="*/ 2147483647 w 2706"/>
                <a:gd name="T67" fmla="*/ 2147483647 h 640"/>
                <a:gd name="T68" fmla="*/ 2147483647 w 2706"/>
                <a:gd name="T69" fmla="*/ 2147483647 h 640"/>
                <a:gd name="T70" fmla="*/ 2147483647 w 2706"/>
                <a:gd name="T71" fmla="*/ 2147483647 h 640"/>
                <a:gd name="T72" fmla="*/ 2147483647 w 2706"/>
                <a:gd name="T73" fmla="*/ 2147483647 h 640"/>
                <a:gd name="T74" fmla="*/ 2147483647 w 2706"/>
                <a:gd name="T75" fmla="*/ 2147483647 h 640"/>
                <a:gd name="T76" fmla="*/ 2147483647 w 2706"/>
                <a:gd name="T77" fmla="*/ 2147483647 h 640"/>
                <a:gd name="T78" fmla="*/ 2147483647 w 2706"/>
                <a:gd name="T79" fmla="*/ 2147483647 h 640"/>
                <a:gd name="T80" fmla="*/ 2147483647 w 2706"/>
                <a:gd name="T81" fmla="*/ 2147483647 h 640"/>
                <a:gd name="T82" fmla="*/ 2147483647 w 2706"/>
                <a:gd name="T83" fmla="*/ 2147483647 h 640"/>
                <a:gd name="T84" fmla="*/ 2147483647 w 2706"/>
                <a:gd name="T85" fmla="*/ 2147483647 h 640"/>
                <a:gd name="T86" fmla="*/ 2147483647 w 2706"/>
                <a:gd name="T87" fmla="*/ 2147483647 h 640"/>
                <a:gd name="T88" fmla="*/ 2147483647 w 2706"/>
                <a:gd name="T89" fmla="*/ 2147483647 h 640"/>
                <a:gd name="T90" fmla="*/ 2147483647 w 2706"/>
                <a:gd name="T91" fmla="*/ 2147483647 h 640"/>
                <a:gd name="T92" fmla="*/ 2147483647 w 2706"/>
                <a:gd name="T93" fmla="*/ 2147483647 h 640"/>
                <a:gd name="T94" fmla="*/ 2147483647 w 2706"/>
                <a:gd name="T95" fmla="*/ 2147483647 h 640"/>
                <a:gd name="T96" fmla="*/ 2147483647 w 2706"/>
                <a:gd name="T97" fmla="*/ 2147483647 h 640"/>
                <a:gd name="T98" fmla="*/ 2147483647 w 2706"/>
                <a:gd name="T99" fmla="*/ 2147483647 h 640"/>
                <a:gd name="T100" fmla="*/ 2147483647 w 2706"/>
                <a:gd name="T101" fmla="*/ 2147483647 h 640"/>
                <a:gd name="T102" fmla="*/ 2147483647 w 2706"/>
                <a:gd name="T103" fmla="*/ 2147483647 h 640"/>
                <a:gd name="T104" fmla="*/ 2147483647 w 2706"/>
                <a:gd name="T105" fmla="*/ 2147483647 h 640"/>
                <a:gd name="T106" fmla="*/ 2147483647 w 2706"/>
                <a:gd name="T107" fmla="*/ 0 h 640"/>
                <a:gd name="T108" fmla="*/ 2147483647 w 2706"/>
                <a:gd name="T109" fmla="*/ 0 h 640"/>
                <a:gd name="T110" fmla="*/ 2147483647 w 2706"/>
                <a:gd name="T111" fmla="*/ 0 h 640"/>
                <a:gd name="T112" fmla="*/ 2147483647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7 w 5216"/>
                <a:gd name="T1" fmla="*/ 2147483647 h 762"/>
                <a:gd name="T2" fmla="*/ 2147483647 w 5216"/>
                <a:gd name="T3" fmla="*/ 2147483647 h 762"/>
                <a:gd name="T4" fmla="*/ 2147483647 w 5216"/>
                <a:gd name="T5" fmla="*/ 2147483647 h 762"/>
                <a:gd name="T6" fmla="*/ 2147483647 w 5216"/>
                <a:gd name="T7" fmla="*/ 2147483647 h 762"/>
                <a:gd name="T8" fmla="*/ 2147483647 w 5216"/>
                <a:gd name="T9" fmla="*/ 2147483647 h 762"/>
                <a:gd name="T10" fmla="*/ 2147483647 w 5216"/>
                <a:gd name="T11" fmla="*/ 2147483647 h 762"/>
                <a:gd name="T12" fmla="*/ 2147483647 w 5216"/>
                <a:gd name="T13" fmla="*/ 2147483647 h 762"/>
                <a:gd name="T14" fmla="*/ 2147483647 w 5216"/>
                <a:gd name="T15" fmla="*/ 2147483647 h 762"/>
                <a:gd name="T16" fmla="*/ 2147483647 w 5216"/>
                <a:gd name="T17" fmla="*/ 2147483647 h 762"/>
                <a:gd name="T18" fmla="*/ 2147483647 w 5216"/>
                <a:gd name="T19" fmla="*/ 2147483647 h 762"/>
                <a:gd name="T20" fmla="*/ 2147483647 w 5216"/>
                <a:gd name="T21" fmla="*/ 2147483647 h 762"/>
                <a:gd name="T22" fmla="*/ 2147483647 w 5216"/>
                <a:gd name="T23" fmla="*/ 2147483647 h 762"/>
                <a:gd name="T24" fmla="*/ 2147483647 w 5216"/>
                <a:gd name="T25" fmla="*/ 2147483647 h 762"/>
                <a:gd name="T26" fmla="*/ 2147483647 w 5216"/>
                <a:gd name="T27" fmla="*/ 0 h 762"/>
                <a:gd name="T28" fmla="*/ 2147483647 w 5216"/>
                <a:gd name="T29" fmla="*/ 2147483647 h 762"/>
                <a:gd name="T30" fmla="*/ 2147483647 w 5216"/>
                <a:gd name="T31" fmla="*/ 2147483647 h 762"/>
                <a:gd name="T32" fmla="*/ 0 w 5216"/>
                <a:gd name="T33" fmla="*/ 2147483647 h 762"/>
                <a:gd name="T34" fmla="*/ 2147483647 w 5216"/>
                <a:gd name="T35" fmla="*/ 2147483647 h 762"/>
                <a:gd name="T36" fmla="*/ 2147483647 w 5216"/>
                <a:gd name="T37" fmla="*/ 2147483647 h 762"/>
                <a:gd name="T38" fmla="*/ 2147483647 w 5216"/>
                <a:gd name="T39" fmla="*/ 2147483647 h 762"/>
                <a:gd name="T40" fmla="*/ 2147483647 w 5216"/>
                <a:gd name="T41" fmla="*/ 2147483647 h 762"/>
                <a:gd name="T42" fmla="*/ 2147483647 w 5216"/>
                <a:gd name="T43" fmla="*/ 2147483647 h 762"/>
                <a:gd name="T44" fmla="*/ 2147483647 w 5216"/>
                <a:gd name="T45" fmla="*/ 2147483647 h 762"/>
                <a:gd name="T46" fmla="*/ 2147483647 w 5216"/>
                <a:gd name="T47" fmla="*/ 2147483647 h 762"/>
                <a:gd name="T48" fmla="*/ 2147483647 w 5216"/>
                <a:gd name="T49" fmla="*/ 2147483647 h 762"/>
                <a:gd name="T50" fmla="*/ 2147483647 w 5216"/>
                <a:gd name="T51" fmla="*/ 2147483647 h 762"/>
                <a:gd name="T52" fmla="*/ 2147483647 w 5216"/>
                <a:gd name="T53" fmla="*/ 2147483647 h 762"/>
                <a:gd name="T54" fmla="*/ 2147483647 w 5216"/>
                <a:gd name="T55" fmla="*/ 2147483647 h 762"/>
                <a:gd name="T56" fmla="*/ 2147483647 w 5216"/>
                <a:gd name="T57" fmla="*/ 2147483647 h 762"/>
                <a:gd name="T58" fmla="*/ 2147483647 w 5216"/>
                <a:gd name="T59" fmla="*/ 2147483647 h 762"/>
                <a:gd name="T60" fmla="*/ 2147483647 w 5216"/>
                <a:gd name="T61" fmla="*/ 2147483647 h 762"/>
                <a:gd name="T62" fmla="*/ 2147483647 w 5216"/>
                <a:gd name="T63" fmla="*/ 2147483647 h 762"/>
                <a:gd name="T64" fmla="*/ 2147483647 w 5216"/>
                <a:gd name="T65" fmla="*/ 2147483647 h 762"/>
                <a:gd name="T66" fmla="*/ 2147483647 w 5216"/>
                <a:gd name="T67" fmla="*/ 2147483647 h 762"/>
                <a:gd name="T68" fmla="*/ 2147483647 w 5216"/>
                <a:gd name="T69" fmla="*/ 2147483647 h 762"/>
                <a:gd name="T70" fmla="*/ 2147483647 w 5216"/>
                <a:gd name="T71" fmla="*/ 2147483647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5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7 h 694"/>
                <a:gd name="T2" fmla="*/ 0 w 5144"/>
                <a:gd name="T3" fmla="*/ 2147483647 h 694"/>
                <a:gd name="T4" fmla="*/ 2147483647 w 5144"/>
                <a:gd name="T5" fmla="*/ 2147483647 h 694"/>
                <a:gd name="T6" fmla="*/ 2147483647 w 5144"/>
                <a:gd name="T7" fmla="*/ 2147483647 h 694"/>
                <a:gd name="T8" fmla="*/ 2147483647 w 5144"/>
                <a:gd name="T9" fmla="*/ 2147483647 h 694"/>
                <a:gd name="T10" fmla="*/ 2147483647 w 5144"/>
                <a:gd name="T11" fmla="*/ 2147483647 h 694"/>
                <a:gd name="T12" fmla="*/ 2147483647 w 5144"/>
                <a:gd name="T13" fmla="*/ 2147483647 h 694"/>
                <a:gd name="T14" fmla="*/ 2147483647 w 5144"/>
                <a:gd name="T15" fmla="*/ 2147483647 h 694"/>
                <a:gd name="T16" fmla="*/ 2147483647 w 5144"/>
                <a:gd name="T17" fmla="*/ 2147483647 h 694"/>
                <a:gd name="T18" fmla="*/ 2147483647 w 5144"/>
                <a:gd name="T19" fmla="*/ 2147483647 h 694"/>
                <a:gd name="T20" fmla="*/ 2147483647 w 5144"/>
                <a:gd name="T21" fmla="*/ 2147483647 h 694"/>
                <a:gd name="T22" fmla="*/ 2147483647 w 5144"/>
                <a:gd name="T23" fmla="*/ 2147483647 h 694"/>
                <a:gd name="T24" fmla="*/ 2147483647 w 5144"/>
                <a:gd name="T25" fmla="*/ 0 h 694"/>
                <a:gd name="T26" fmla="*/ 2147483647 w 5144"/>
                <a:gd name="T27" fmla="*/ 2147483647 h 694"/>
                <a:gd name="T28" fmla="*/ 2147483647 w 5144"/>
                <a:gd name="T29" fmla="*/ 2147483647 h 694"/>
                <a:gd name="T30" fmla="*/ 2147483647 w 5144"/>
                <a:gd name="T31" fmla="*/ 2147483647 h 694"/>
                <a:gd name="T32" fmla="*/ 2147483647 w 5144"/>
                <a:gd name="T33" fmla="*/ 2147483647 h 694"/>
                <a:gd name="T34" fmla="*/ 2147483647 w 5144"/>
                <a:gd name="T35" fmla="*/ 2147483647 h 694"/>
                <a:gd name="T36" fmla="*/ 2147483647 w 5144"/>
                <a:gd name="T37" fmla="*/ 2147483647 h 694"/>
                <a:gd name="T38" fmla="*/ 2147483647 w 5144"/>
                <a:gd name="T39" fmla="*/ 2147483647 h 694"/>
                <a:gd name="T40" fmla="*/ 2147483647 w 5144"/>
                <a:gd name="T41" fmla="*/ 2147483647 h 694"/>
                <a:gd name="T42" fmla="*/ 2147483647 w 5144"/>
                <a:gd name="T43" fmla="*/ 2147483647 h 694"/>
                <a:gd name="T44" fmla="*/ 2147483647 w 5144"/>
                <a:gd name="T45" fmla="*/ 2147483647 h 694"/>
                <a:gd name="T46" fmla="*/ 2147483647 w 5144"/>
                <a:gd name="T47" fmla="*/ 2147483647 h 694"/>
                <a:gd name="T48" fmla="*/ 2147483647 w 5144"/>
                <a:gd name="T49" fmla="*/ 2147483647 h 694"/>
                <a:gd name="T50" fmla="*/ 2147483647 w 5144"/>
                <a:gd name="T51" fmla="*/ 2147483647 h 694"/>
                <a:gd name="T52" fmla="*/ 2147483647 w 5144"/>
                <a:gd name="T53" fmla="*/ 2147483647 h 694"/>
                <a:gd name="T54" fmla="*/ 2147483647 w 5144"/>
                <a:gd name="T55" fmla="*/ 2147483647 h 694"/>
                <a:gd name="T56" fmla="*/ 2147483647 w 5144"/>
                <a:gd name="T57" fmla="*/ 2147483647 h 694"/>
                <a:gd name="T58" fmla="*/ 2147483647 w 5144"/>
                <a:gd name="T59" fmla="*/ 2147483647 h 694"/>
                <a:gd name="T60" fmla="*/ 2147483647 w 5144"/>
                <a:gd name="T61" fmla="*/ 2147483647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206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7 h 584"/>
                <a:gd name="T2" fmla="*/ 0 w 3112"/>
                <a:gd name="T3" fmla="*/ 2147483647 h 584"/>
                <a:gd name="T4" fmla="*/ 2147483647 w 3112"/>
                <a:gd name="T5" fmla="*/ 2147483647 h 584"/>
                <a:gd name="T6" fmla="*/ 2147483647 w 3112"/>
                <a:gd name="T7" fmla="*/ 2147483647 h 584"/>
                <a:gd name="T8" fmla="*/ 2147483647 w 3112"/>
                <a:gd name="T9" fmla="*/ 2147483647 h 584"/>
                <a:gd name="T10" fmla="*/ 2147483647 w 3112"/>
                <a:gd name="T11" fmla="*/ 2147483647 h 584"/>
                <a:gd name="T12" fmla="*/ 2147483647 w 3112"/>
                <a:gd name="T13" fmla="*/ 2147483647 h 584"/>
                <a:gd name="T14" fmla="*/ 2147483647 w 3112"/>
                <a:gd name="T15" fmla="*/ 2147483647 h 584"/>
                <a:gd name="T16" fmla="*/ 2147483647 w 3112"/>
                <a:gd name="T17" fmla="*/ 2147483647 h 584"/>
                <a:gd name="T18" fmla="*/ 2147483647 w 3112"/>
                <a:gd name="T19" fmla="*/ 2147483647 h 584"/>
                <a:gd name="T20" fmla="*/ 2147483647 w 3112"/>
                <a:gd name="T21" fmla="*/ 2147483647 h 584"/>
                <a:gd name="T22" fmla="*/ 2147483647 w 3112"/>
                <a:gd name="T23" fmla="*/ 2147483647 h 584"/>
                <a:gd name="T24" fmla="*/ 2147483647 w 3112"/>
                <a:gd name="T25" fmla="*/ 2147483647 h 584"/>
                <a:gd name="T26" fmla="*/ 2147483647 w 3112"/>
                <a:gd name="T27" fmla="*/ 2147483647 h 584"/>
                <a:gd name="T28" fmla="*/ 2147483647 w 3112"/>
                <a:gd name="T29" fmla="*/ 2147483647 h 584"/>
                <a:gd name="T30" fmla="*/ 2147483647 w 3112"/>
                <a:gd name="T31" fmla="*/ 2147483647 h 584"/>
                <a:gd name="T32" fmla="*/ 2147483647 w 3112"/>
                <a:gd name="T33" fmla="*/ 2147483647 h 584"/>
                <a:gd name="T34" fmla="*/ 2147483647 w 3112"/>
                <a:gd name="T35" fmla="*/ 2147483647 h 584"/>
                <a:gd name="T36" fmla="*/ 2147483647 w 3112"/>
                <a:gd name="T37" fmla="*/ 2147483647 h 584"/>
                <a:gd name="T38" fmla="*/ 2147483647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  <p:sp useBgFill="1">
          <p:nvSpPr>
            <p:cNvPr id="206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7 w 8196"/>
                <a:gd name="T1" fmla="*/ 2147483647 h 1192"/>
                <a:gd name="T2" fmla="*/ 2147483647 w 8196"/>
                <a:gd name="T3" fmla="*/ 2147483647 h 1192"/>
                <a:gd name="T4" fmla="*/ 2147483647 w 8196"/>
                <a:gd name="T5" fmla="*/ 2147483647 h 1192"/>
                <a:gd name="T6" fmla="*/ 2147483647 w 8196"/>
                <a:gd name="T7" fmla="*/ 2147483647 h 1192"/>
                <a:gd name="T8" fmla="*/ 2147483647 w 8196"/>
                <a:gd name="T9" fmla="*/ 2147483647 h 1192"/>
                <a:gd name="T10" fmla="*/ 2147483647 w 8196"/>
                <a:gd name="T11" fmla="*/ 2147483647 h 1192"/>
                <a:gd name="T12" fmla="*/ 2147483647 w 8196"/>
                <a:gd name="T13" fmla="*/ 2147483647 h 1192"/>
                <a:gd name="T14" fmla="*/ 2147483647 w 8196"/>
                <a:gd name="T15" fmla="*/ 2147483647 h 1192"/>
                <a:gd name="T16" fmla="*/ 2147483647 w 8196"/>
                <a:gd name="T17" fmla="*/ 2147483647 h 1192"/>
                <a:gd name="T18" fmla="*/ 2147483647 w 8196"/>
                <a:gd name="T19" fmla="*/ 2147483647 h 1192"/>
                <a:gd name="T20" fmla="*/ 2147483647 w 8196"/>
                <a:gd name="T21" fmla="*/ 2147483647 h 1192"/>
                <a:gd name="T22" fmla="*/ 2147483647 w 8196"/>
                <a:gd name="T23" fmla="*/ 2147483647 h 1192"/>
                <a:gd name="T24" fmla="*/ 2147483647 w 8196"/>
                <a:gd name="T25" fmla="*/ 2147483647 h 1192"/>
                <a:gd name="T26" fmla="*/ 2147483647 w 8196"/>
                <a:gd name="T27" fmla="*/ 2147483647 h 1192"/>
                <a:gd name="T28" fmla="*/ 2147483647 w 8196"/>
                <a:gd name="T29" fmla="*/ 2147483647 h 1192"/>
                <a:gd name="T30" fmla="*/ 2147483647 w 8196"/>
                <a:gd name="T31" fmla="*/ 2147483647 h 1192"/>
                <a:gd name="T32" fmla="*/ 2147483647 w 8196"/>
                <a:gd name="T33" fmla="*/ 2147483647 h 1192"/>
                <a:gd name="T34" fmla="*/ 2147483647 w 8196"/>
                <a:gd name="T35" fmla="*/ 2147483647 h 1192"/>
                <a:gd name="T36" fmla="*/ 2147483647 w 8196"/>
                <a:gd name="T37" fmla="*/ 2147483647 h 1192"/>
                <a:gd name="T38" fmla="*/ 2147483647 w 8196"/>
                <a:gd name="T39" fmla="*/ 2147483647 h 1192"/>
                <a:gd name="T40" fmla="*/ 2147483647 w 8196"/>
                <a:gd name="T41" fmla="*/ 2147483647 h 1192"/>
                <a:gd name="T42" fmla="*/ 2147483647 w 8196"/>
                <a:gd name="T43" fmla="*/ 2147483647 h 1192"/>
                <a:gd name="T44" fmla="*/ 2147483647 w 8196"/>
                <a:gd name="T45" fmla="*/ 0 h 1192"/>
                <a:gd name="T46" fmla="*/ 2147483647 w 8196"/>
                <a:gd name="T47" fmla="*/ 2147483647 h 1192"/>
                <a:gd name="T48" fmla="*/ 2147483647 w 8196"/>
                <a:gd name="T49" fmla="*/ 2147483647 h 1192"/>
                <a:gd name="T50" fmla="*/ 2147483647 w 8196"/>
                <a:gd name="T51" fmla="*/ 2147483647 h 1192"/>
                <a:gd name="T52" fmla="*/ 2147483647 w 8196"/>
                <a:gd name="T53" fmla="*/ 2147483647 h 1192"/>
                <a:gd name="T54" fmla="*/ 2147483647 w 8196"/>
                <a:gd name="T55" fmla="*/ 2147483647 h 1192"/>
                <a:gd name="T56" fmla="*/ 2147483647 w 8196"/>
                <a:gd name="T57" fmla="*/ 2147483647 h 1192"/>
                <a:gd name="T58" fmla="*/ 2147483647 w 8196"/>
                <a:gd name="T59" fmla="*/ 2147483647 h 1192"/>
                <a:gd name="T60" fmla="*/ 2147483647 w 8196"/>
                <a:gd name="T61" fmla="*/ 2147483647 h 1192"/>
                <a:gd name="T62" fmla="*/ 0 w 8196"/>
                <a:gd name="T63" fmla="*/ 2147483647 h 1192"/>
                <a:gd name="T64" fmla="*/ 2147483647 w 8196"/>
                <a:gd name="T65" fmla="*/ 2147483647 h 1192"/>
                <a:gd name="T66" fmla="*/ 2147483647 w 8196"/>
                <a:gd name="T67" fmla="*/ 2147483647 h 1192"/>
                <a:gd name="T68" fmla="*/ 2147483647 w 8196"/>
                <a:gd name="T69" fmla="*/ 2147483647 h 1192"/>
                <a:gd name="T70" fmla="*/ 2147483647 w 8196"/>
                <a:gd name="T71" fmla="*/ 2147483647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000000"/>
                </a:solidFill>
                <a:cs typeface="Arial" charset="0"/>
              </a:endParaRPr>
            </a:p>
          </p:txBody>
        </p:sp>
      </p:grp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578B2C-6568-4DB7-AC13-8F4EFBD80A55}" type="datetime1">
              <a:rPr lang="ru-RU" smtClean="0">
                <a:solidFill>
                  <a:srgbClr val="073E87"/>
                </a:solidFill>
              </a:rPr>
              <a:pPr>
                <a:defRPr/>
              </a:pPr>
              <a:t>10.10.2014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EAF75F-8401-464F-B4CB-C083DF7E1193}" type="slidenum">
              <a:rPr lang="ru-RU">
                <a:solidFill>
                  <a:srgbClr val="073E87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20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="" xmlns:p14="http://schemas.microsoft.com/office/powerpoint/2010/main" val="60184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>
          <a:solidFill>
            <a:schemeClr val="tx2"/>
          </a:solidFill>
          <a:latin typeface="+mn-lt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>
          <a:solidFill>
            <a:schemeClr val="tx2"/>
          </a:solidFill>
          <a:latin typeface="+mn-lt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>
          <a:solidFill>
            <a:schemeClr val="tx2"/>
          </a:solidFill>
          <a:latin typeface="+mn-lt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5pPr>
      <a:lvl6pPr marL="19192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6pPr>
      <a:lvl7pPr marL="23764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7pPr>
      <a:lvl8pPr marL="28336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8pPr>
      <a:lvl9pPr marL="32908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571744"/>
            <a:ext cx="6624736" cy="2729464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«Братский район» </a:t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</a:t>
            </a:r>
            <a:r>
              <a:rPr lang="en-US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86380" y="5715016"/>
            <a:ext cx="3528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«Братский район»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787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10</a:t>
            </a:fld>
            <a:endParaRPr lang="ru-RU" dirty="0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286808" cy="6270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по безвозмездным поступлениям на 2014 год </a:t>
            </a:r>
            <a:b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плановый период 2015 и 2016 годов, млн. руб.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70196728"/>
              </p:ext>
            </p:extLst>
          </p:nvPr>
        </p:nvGraphicFramePr>
        <p:xfrm>
          <a:off x="214282" y="1770455"/>
          <a:ext cx="8715436" cy="4942825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216602"/>
                <a:gridCol w="1001047"/>
                <a:gridCol w="1001047"/>
                <a:gridCol w="945071"/>
                <a:gridCol w="1057023"/>
                <a:gridCol w="858040"/>
                <a:gridCol w="927232"/>
                <a:gridCol w="709374"/>
              </a:tblGrid>
              <a:tr h="13727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2014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2015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2016 года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роста (%)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191,4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35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32,0%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2,3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555,2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674,0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121,4%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718,7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766,4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55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7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Прочие безвозмездные поступления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3849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-3,4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08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 (итого) 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711,1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214818"/>
            <a:ext cx="89359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96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изменение безвозмездных поступлений в бюджет МО «Братский район» в 2013-2016 годах: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8215370" cy="4286280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предоставление с 2014 года субвенции из бюджета Иркутской области на обеспечение государственных гарантий реализации прав на получение общедоступного и бесплатного дошкольного образования в муниципальных  дошкольных образовательных организациях в связи с передачей полномочий по финансовому обеспечению дошкольного образования в части оплаты труда и учебных расходов на уровень субъекта Российской Федерации;</a:t>
            </a:r>
          </a:p>
          <a:p>
            <a:pPr marL="0" algn="just">
              <a:buNone/>
            </a:pP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снижение безвозмездных поступлений в 2014 году обусловленное тем, что в Законе Иркутской области «Об областном бюджете на 2014 год и на плановый период 2015 и 2016 годов» объем части межбюджетных трансфертов запланирован в целом в рамках государственных программ, но не распределен между бюджетами муниципальных образований, либо распределен не в полном объеме. В процессе исполнения областного бюджета в 2014 году будет осуществляться распределение межбюджетных трансфертов между бюджетами муниципальных образований, и, соответственно, с учетом распределения  указанных выше средств, будут уточняться параметры районного бюджета по </a:t>
            </a:r>
          </a:p>
          <a:p>
            <a:pPr marL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безвозмездным поступлениям.</a:t>
            </a:r>
          </a:p>
          <a:p>
            <a:pPr>
              <a:buNone/>
            </a:pPr>
            <a:endParaRPr lang="ru-RU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8286776" y="6492875"/>
            <a:ext cx="1162050" cy="3651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1200" dirty="0" smtClean="0">
                <a:solidFill>
                  <a:srgbClr val="073E87"/>
                </a:solidFill>
                <a:cs typeface="Arial" charset="0"/>
              </a:rPr>
              <a:t>13</a:t>
            </a:r>
            <a:endParaRPr lang="ru-RU" altLang="ru-RU" sz="1200" dirty="0" smtClean="0">
              <a:solidFill>
                <a:srgbClr val="073E87"/>
              </a:solidFill>
              <a:cs typeface="Arial" charset="0"/>
            </a:endParaRPr>
          </a:p>
        </p:txBody>
      </p:sp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бюджета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 «Братский район» </a:t>
            </a:r>
            <a:b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2014 -2016 годы, млн.руб.</a:t>
            </a:r>
          </a:p>
        </p:txBody>
      </p:sp>
      <p:graphicFrame>
        <p:nvGraphicFramePr>
          <p:cNvPr id="23556" name="Object 3"/>
          <p:cNvGraphicFramePr>
            <a:graphicFrameLocks noGrp="1" noChangeAspect="1"/>
          </p:cNvGraphicFramePr>
          <p:nvPr>
            <p:ph idx="4294967295"/>
          </p:nvPr>
        </p:nvGraphicFramePr>
        <p:xfrm>
          <a:off x="911225" y="1968500"/>
          <a:ext cx="6288088" cy="3708400"/>
        </p:xfrm>
        <a:graphic>
          <a:graphicData uri="http://schemas.openxmlformats.org/presentationml/2006/ole">
            <p:oleObj spid="_x0000_s1026" name="Worksheet" r:id="rId3" imgW="8172584" imgH="4819723" progId="Excel.Sheet.8">
              <p:embed/>
            </p:oleObj>
          </a:graphicData>
        </a:graphic>
      </p:graphicFrame>
      <p:sp>
        <p:nvSpPr>
          <p:cNvPr id="23558" name="TextBox 5"/>
          <p:cNvSpPr txBox="1">
            <a:spLocks noChangeArrowheads="1"/>
          </p:cNvSpPr>
          <p:nvPr/>
        </p:nvSpPr>
        <p:spPr bwMode="auto">
          <a:xfrm>
            <a:off x="2571736" y="6072206"/>
            <a:ext cx="936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2014 год</a:t>
            </a:r>
          </a:p>
        </p:txBody>
      </p:sp>
      <p:sp>
        <p:nvSpPr>
          <p:cNvPr id="23559" name="TextBox 6"/>
          <p:cNvSpPr txBox="1">
            <a:spLocks noChangeArrowheads="1"/>
          </p:cNvSpPr>
          <p:nvPr/>
        </p:nvSpPr>
        <p:spPr bwMode="auto">
          <a:xfrm>
            <a:off x="4214810" y="6072206"/>
            <a:ext cx="9350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2015 год</a:t>
            </a:r>
          </a:p>
        </p:txBody>
      </p:sp>
      <p:sp>
        <p:nvSpPr>
          <p:cNvPr id="23560" name="TextBox 7"/>
          <p:cNvSpPr txBox="1">
            <a:spLocks noChangeArrowheads="1"/>
          </p:cNvSpPr>
          <p:nvPr/>
        </p:nvSpPr>
        <p:spPr bwMode="auto">
          <a:xfrm>
            <a:off x="6215074" y="6072206"/>
            <a:ext cx="9366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2"/>
                </a:solidFill>
                <a:latin typeface="Arial" charset="0"/>
              </a:defRPr>
            </a:lvl1pPr>
            <a:lvl2pPr marL="742950" indent="-285750">
              <a:defRPr sz="2200">
                <a:solidFill>
                  <a:schemeClr val="tx2"/>
                </a:solidFill>
                <a:latin typeface="Arial" charset="0"/>
              </a:defRPr>
            </a:lvl2pPr>
            <a:lvl3pPr marL="1143000">
              <a:defRPr sz="2000">
                <a:solidFill>
                  <a:schemeClr val="tx2"/>
                </a:solidFill>
                <a:latin typeface="Arial" charset="0"/>
              </a:defRPr>
            </a:lvl3pPr>
            <a:lvl4pPr marL="1600200">
              <a:defRPr>
                <a:solidFill>
                  <a:schemeClr val="tx2"/>
                </a:solidFill>
                <a:latin typeface="Arial" charset="0"/>
              </a:defRPr>
            </a:lvl4pPr>
            <a:lvl5pPr marL="2057400">
              <a:defRPr sz="1600">
                <a:solidFill>
                  <a:schemeClr val="tx2"/>
                </a:solidFill>
                <a:latin typeface="Arial" charset="0"/>
              </a:defRPr>
            </a:lvl5pPr>
            <a:lvl6pPr marL="2514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6pPr>
            <a:lvl7pPr marL="29718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7pPr>
            <a:lvl8pPr marL="34290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8pPr>
            <a:lvl9pPr marL="38862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"/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1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2016 год</a:t>
            </a:r>
          </a:p>
        </p:txBody>
      </p:sp>
    </p:spTree>
    <p:extLst>
      <p:ext uri="{BB962C8B-B14F-4D97-AF65-F5344CB8AC3E}">
        <p14:creationId xmlns="" xmlns:p14="http://schemas.microsoft.com/office/powerpoint/2010/main" val="2906964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14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428596" y="357166"/>
          <a:ext cx="8501122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857224" y="5929329"/>
            <a:ext cx="7372376" cy="714381"/>
          </a:xfrm>
        </p:spPr>
        <p:txBody>
          <a:bodyPr/>
          <a:lstStyle/>
          <a:p>
            <a:pPr algn="l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884,6 млн. руб. или 88% от общей суммы расходов.  В расходах на социально-культурную сферу основной удельный вес приходится на образование – 89%.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ДОСТУПНОСТИ ДЛЯ НАСЕЛЕНИЯ ИНФОРМАЦИИ О БЮДЖЕТНОМ ПРОЦЕССЕ, БЮДЖЕТНЫХ УСЛУГАХ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71538" y="2285992"/>
            <a:ext cx="7915304" cy="3840171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Проведение публичных слушаний по проекту бюджета района и по годовому отчету об исполнении бюджета.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Размещение информации о бюджете на сайте администрации района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bratsk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raion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Публикация информации в газете «Знамя».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Размещение информации о муниципальных учреждениях  на официальном сайте по адресу 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bus.gov.ru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Размещение информации о муниципальных закупках на портале по адресу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zakupki.gov.ru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15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2</a:t>
            </a:fld>
            <a:endParaRPr lang="ru-RU">
              <a:solidFill>
                <a:srgbClr val="073E87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571744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ОСНОВНЫЕ ПОНЯТИЯ: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(ст. 6 БК РФ);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поступающие в бюджет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дефицит бюджета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превышение расходов бюджета над его доходами;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бюджета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превышение доходов бюджета над его расходами.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ФАКТОРЫ, ВЛИЯЮЩИЕ НА ФОРМИРОВАНИЕ БЮДЖЕТА МУНИЦИПАЛЬНОГО ОБРАЗОВАНИЯ «БРАТСКИЙ РАЙОН» НА 2014 – 2016 ГОДЫ: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871538" y="2500306"/>
            <a:ext cx="7408862" cy="362585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снижение налоговых доходов бюджета муниципального образования «Братский район» за счет уменьшения нормативов отчислений от налога на доходы физических лиц с 35,79% до 31,25%, от налога, взимаемого в связи с применением упрощенной системы налогообложения, с 50% до 0%;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сохранение муниципального долга на экономически безопасном уровне, снижение дефицита бюджета муниципального образования «Братский район»;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реализация «майских» Указов Президента РФ по увеличению заработной платы отдельных категорий работников бюджетной сферы, ликвидации очередей в детские сады;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реализации инфраструктурных проектов развития муниципального образования «Братский район», в том числе создание муниципального дорожного фонда;</a:t>
            </a:r>
          </a:p>
          <a:p>
            <a:pPr>
              <a:buFont typeface="Arial" pitchFamily="34" charset="0"/>
              <a:buChar char="•"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планирование условно-утверждаемых расходов в бюджете в объеме не менее 2,5% (2015 год) и 5% (2016 год) в качестве бюджетного маневра.</a:t>
            </a:r>
          </a:p>
          <a:p>
            <a:endParaRPr lang="ru-RU" sz="1400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3</a:t>
            </a:fld>
            <a:endParaRPr lang="ru-RU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9144000" cy="928694"/>
          </a:xfrm>
          <a:ln>
            <a:noFill/>
          </a:ln>
        </p:spPr>
        <p:txBody>
          <a:bodyPr anchor="ctr"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параметры бюджета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за 2013 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4-2016 годов  (млн. рублей)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6213607"/>
              </p:ext>
            </p:extLst>
          </p:nvPr>
        </p:nvGraphicFramePr>
        <p:xfrm>
          <a:off x="214282" y="1500174"/>
          <a:ext cx="8715435" cy="485778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786082"/>
                <a:gridCol w="1000132"/>
                <a:gridCol w="1000131"/>
                <a:gridCol w="642942"/>
                <a:gridCol w="928694"/>
                <a:gridCol w="642942"/>
                <a:gridCol w="1071570"/>
                <a:gridCol w="642942"/>
              </a:tblGrid>
              <a:tr h="1247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Прогноз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 года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4=3/2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6=5/3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8=7/5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1 165, 7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978, 3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1 015, 1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1 089,5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налоговые и неналоговые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306, 5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289,7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109,2%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безвозмездные поступления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859,2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106,6%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всего, в т.ч.: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1 194,1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1121,1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107,4%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- условно утвержденные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217,3%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  <a:tr h="51582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(+), </a:t>
                      </a:r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-26,7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94,0%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-29,0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108,6%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109,0%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233" marR="7233" marT="7233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2390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44260"/>
          <a:ext cx="8572560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73E87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444260"/>
          <a:ext cx="8572560" cy="5969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6766" cy="857256"/>
          </a:xfrm>
        </p:spPr>
        <p:txBody>
          <a:bodyPr/>
          <a:lstStyle/>
          <a:p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акторы, влияющие на изменение налоговых и неналоговых доходов бюджета МО «Братский район» в 2014-2016 годах:</a:t>
            </a: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28662" y="2143116"/>
            <a:ext cx="8001056" cy="4071966"/>
          </a:xfrm>
        </p:spPr>
        <p:txBody>
          <a:bodyPr/>
          <a:lstStyle/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налогов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и регионального бюджетного законодательства;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рост фонда оплаты труда работающего населения в соответствии с показателями прогноза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социально-экономического развития муниципального образования «Братский район»;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зачисление с 2014 года в бюджет района акцизов на автомобильный бензин, прямогонный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бензин, дизельное топливо, моторные масла для дизельных и карбюраторных 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инжекторных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двигателей, производимые на территории Российской Федерации, в связи с изменениями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ДОХОДЫ</a:t>
            </a:r>
          </a:p>
          <a:p>
            <a:pPr>
              <a:buNone/>
            </a:pPr>
            <a:endParaRPr lang="ru-RU" sz="1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изменение нормативов отчислений в бюджет района от неналоговых доходов в связи с</a:t>
            </a:r>
          </a:p>
          <a:p>
            <a:pPr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изменениями федерального бюджетного законодательства.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F5188D0F-AD4D-43E3-AA5F-4668A5164C78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7571"/>
            <a:ext cx="8229600" cy="829141"/>
          </a:xfrm>
        </p:spPr>
        <p:txBody>
          <a:bodyPr anchor="ctr"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Нормативы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отчислений налоговых и неналоговых доходов в бюджет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 «Братский район» </a:t>
            </a:r>
            <a:r>
              <a:rPr lang="ru-RU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2012-2016 годах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9641846"/>
              </p:ext>
            </p:extLst>
          </p:nvPr>
        </p:nvGraphicFramePr>
        <p:xfrm>
          <a:off x="35496" y="677709"/>
          <a:ext cx="9108503" cy="6097441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4224289"/>
                <a:gridCol w="771675"/>
                <a:gridCol w="863363"/>
                <a:gridCol w="791416"/>
                <a:gridCol w="2457760"/>
              </a:tblGrid>
              <a:tr h="1020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 год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2014-2016 года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Нормативно-правовой акт, устанавливающий норматив в бюджет района на 2014-2016гг.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/>
                </a:tc>
              </a:tr>
              <a:tr h="5225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 (5%), закон Иркутской области №74-ОЗ (26,25%)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443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Налог, взимаемый в связи с применением упрощенной системы налогообложения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Закон Иркутской области №74-ОЗ 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налог на вмененный доход для отдельных видов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пошлина, сборы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127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 </a:t>
                      </a: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земельные участки, государственная собственность на которые не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разграничена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6389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Арендная плата, за земельные участки, государственная собственность на которые разграничена</a:t>
                      </a: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19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поступления от использования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Плата за негативное воздействие на окружающую среду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967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реализации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имущества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62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земельных </a:t>
                      </a: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участков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28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Штрафы, санкции, возмещение ущерба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  <a:tr h="353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0727" marR="40727" marT="0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370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законодательства в части нормативов отчислений по налогам с 2014 года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39214423"/>
              </p:ext>
            </p:extLst>
          </p:nvPr>
        </p:nvGraphicFramePr>
        <p:xfrm>
          <a:off x="971600" y="1412775"/>
          <a:ext cx="7992887" cy="482453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906408"/>
                <a:gridCol w="1400816"/>
                <a:gridCol w="1354233"/>
                <a:gridCol w="1529799"/>
                <a:gridCol w="2801631"/>
              </a:tblGrid>
              <a:tr h="129028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Бюджетный кодекс РФ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Областной закон 74-ОЗ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НДФЛ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25,79%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35,79%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31,25%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841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-4,54%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30,5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УСН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2014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</a:t>
                      </a:r>
                      <a:endParaRPr lang="ru-RU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-50% или </a:t>
                      </a:r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20,1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448794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Влияние изменения законодательства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-50,6 </a:t>
                      </a:r>
                      <a:r>
                        <a:rPr lang="ru-RU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млн. руб.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286776" y="6492875"/>
            <a:ext cx="1162050" cy="365125"/>
          </a:xfrm>
        </p:spPr>
        <p:txBody>
          <a:bodyPr/>
          <a:lstStyle/>
          <a:p>
            <a:pPr>
              <a:defRPr/>
            </a:pPr>
            <a:fld id="{10A9D3AA-5634-47FF-9227-9D6CA388CBBB}" type="slidenum">
              <a:rPr lang="ru-RU" smtClean="0">
                <a:solidFill>
                  <a:srgbClr val="073E87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73E87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25344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7_Волна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 1">
      <a:dk1>
        <a:srgbClr val="000000"/>
      </a:dk1>
      <a:lt1>
        <a:srgbClr val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FFFFFF"/>
      </a:accent3>
      <a:accent4>
        <a:srgbClr val="000000"/>
      </a:accent4>
      <a:accent5>
        <a:srgbClr val="ADD7FE"/>
      </a:accent5>
      <a:accent6>
        <a:srgbClr val="3E77BF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лна 1">
        <a:dk1>
          <a:srgbClr val="000000"/>
        </a:dk1>
        <a:lt1>
          <a:srgbClr val="FFFFFF"/>
        </a:lt1>
        <a:dk2>
          <a:srgbClr val="073E87"/>
        </a:dk2>
        <a:lt2>
          <a:srgbClr val="C6E7FC"/>
        </a:lt2>
        <a:accent1>
          <a:srgbClr val="31B6FD"/>
        </a:accent1>
        <a:accent2>
          <a:srgbClr val="4584D3"/>
        </a:accent2>
        <a:accent3>
          <a:srgbClr val="FFFFFF"/>
        </a:accent3>
        <a:accent4>
          <a:srgbClr val="000000"/>
        </a:accent4>
        <a:accent5>
          <a:srgbClr val="ADD7FE"/>
        </a:accent5>
        <a:accent6>
          <a:srgbClr val="3E77BF"/>
        </a:accent6>
        <a:hlink>
          <a:srgbClr val="0080FF"/>
        </a:hlink>
        <a:folHlink>
          <a:srgbClr val="5EA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3372</TotalTime>
  <Words>1271</Words>
  <Application>Microsoft Office PowerPoint</Application>
  <PresentationFormat>Экран (4:3)</PresentationFormat>
  <Paragraphs>317</Paragraphs>
  <Slides>15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7_Волна</vt:lpstr>
      <vt:lpstr>Волна</vt:lpstr>
      <vt:lpstr>Worksheet</vt:lpstr>
      <vt:lpstr>Бюджет муниципального образования «Братский район»  на 2014 год и  на плановый период  2015 и 2016 годов</vt:lpstr>
      <vt:lpstr>Слайд 2</vt:lpstr>
      <vt:lpstr>ФАКТОРЫ, ВЛИЯЮЩИЕ НА ФОРМИРОВАНИЕ БЮДЖЕТА МУНИЦИПАЛЬНОГО ОБРАЗОВАНИЯ «БРАТСКИЙ РАЙОН» НА 2014 – 2016 ГОДЫ:</vt:lpstr>
      <vt:lpstr>Основные параметры бюджета МО «Братский район» за 2013 год и на плановый период 2014-2016 годов  (млн. рублей)</vt:lpstr>
      <vt:lpstr>Слайд 5</vt:lpstr>
      <vt:lpstr>Слайд 6</vt:lpstr>
      <vt:lpstr>                                                                                                                                      Факторы, влияющие на изменение налоговых и неналоговых доходов бюджета МО «Братский район» в 2014-2016 годах: </vt:lpstr>
      <vt:lpstr>Нормативы отчислений налоговых и неналоговых доходов в бюджет МО «Братский район» в 2012-2016 годах</vt:lpstr>
      <vt:lpstr>Изменение законодательства в части нормативов отчислений по налогам с 2014 года</vt:lpstr>
      <vt:lpstr>Слайд 10</vt:lpstr>
      <vt:lpstr>Прогноз по безвозмездным поступлениям на 2014 год  и плановый период 2015 и 2016 годов, млн. руб.</vt:lpstr>
      <vt:lpstr>Факторы, влияющие на изменение безвозмездных поступлений в бюджет МО «Братский район» в 2013-2016 годах:</vt:lpstr>
      <vt:lpstr>Расходы бюджета  МО «Братский район»  на 2014 -2016 годы, млн.руб.</vt:lpstr>
      <vt:lpstr>Бюджет района имеет социальную направленность.  Приоритетным направлением расходов бюджета является финансирование социально-культурной  сферы, на которую в 2014 году запланировано 884,6 млн. руб. или 88% от общей суммы расходов.  В расходах на социально-культурную сферу основной удельный вес приходится на образование – 89%.</vt:lpstr>
      <vt:lpstr>ОБЕСПЕЧЕНИЕ ДОСТУПНОСТИ ДЛЯ НАСЕЛЕНИЯ ИНФОРМАЦИИ О БЮДЖЕТНОМ ПРОЦЕССЕ, БЮДЖЕТНЫХ УСЛУГАХ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муниципального образования Слюдянский район на 2013 год и на плановый период 2014 и 2015 годов</dc:title>
  <dc:creator>econ11</dc:creator>
  <cp:lastModifiedBy>Aleksandr</cp:lastModifiedBy>
  <cp:revision>204</cp:revision>
  <cp:lastPrinted>2013-11-25T01:48:47Z</cp:lastPrinted>
  <dcterms:created xsi:type="dcterms:W3CDTF">2013-11-20T02:57:13Z</dcterms:created>
  <dcterms:modified xsi:type="dcterms:W3CDTF">2014-10-10T10:52:53Z</dcterms:modified>
</cp:coreProperties>
</file>