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notesMasterIdLst>
    <p:notesMasterId r:id="rId25"/>
  </p:notesMasterIdLst>
  <p:sldIdLst>
    <p:sldId id="347" r:id="rId2"/>
    <p:sldId id="334" r:id="rId3"/>
    <p:sldId id="319" r:id="rId4"/>
    <p:sldId id="320" r:id="rId5"/>
    <p:sldId id="321" r:id="rId6"/>
    <p:sldId id="322" r:id="rId7"/>
    <p:sldId id="323" r:id="rId8"/>
    <p:sldId id="306" r:id="rId9"/>
    <p:sldId id="348" r:id="rId10"/>
    <p:sldId id="351" r:id="rId11"/>
    <p:sldId id="352" r:id="rId12"/>
    <p:sldId id="363" r:id="rId13"/>
    <p:sldId id="354" r:id="rId14"/>
    <p:sldId id="353" r:id="rId15"/>
    <p:sldId id="355" r:id="rId16"/>
    <p:sldId id="356" r:id="rId17"/>
    <p:sldId id="357" r:id="rId18"/>
    <p:sldId id="358" r:id="rId19"/>
    <p:sldId id="361" r:id="rId20"/>
    <p:sldId id="339" r:id="rId21"/>
    <p:sldId id="315" r:id="rId22"/>
    <p:sldId id="333" r:id="rId23"/>
    <p:sldId id="360" r:id="rId24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66FF66"/>
    <a:srgbClr val="CDD749"/>
    <a:srgbClr val="0066FF"/>
    <a:srgbClr val="C7A1E3"/>
    <a:srgbClr val="969696"/>
    <a:srgbClr val="B2B2B2"/>
    <a:srgbClr val="99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615" autoAdjust="0"/>
    <p:restoredTop sz="86391" autoAdjust="0"/>
  </p:normalViewPr>
  <p:slideViewPr>
    <p:cSldViewPr>
      <p:cViewPr varScale="1">
        <p:scale>
          <a:sx n="97" d="100"/>
          <a:sy n="97" d="100"/>
        </p:scale>
        <p:origin x="-114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5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800" b="1" i="0" u="none" strike="noStrike" baseline="0" dirty="0" smtClean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 «Братский район» в разрезе отраслей на</a:t>
            </a:r>
            <a:r>
              <a:rPr lang="ru-RU" baseline="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2015-2017 годы,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млн.руб.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9.1975559226182224E-2"/>
          <c:y val="0.12576320929348442"/>
          <c:w val="0.57362503149585831"/>
          <c:h val="0.70589763363659552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c:spPr>
          <c:dLbls>
            <c:txPr>
              <a:bodyPr rot="0" vert="horz"/>
              <a:lstStyle/>
              <a:p>
                <a:pPr>
                  <a:defRPr sz="1000" b="1" i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83.6</c:v>
                </c:pt>
                <c:pt idx="1">
                  <c:v>70.599999999999994</c:v>
                </c:pt>
                <c:pt idx="2">
                  <c:v>67.5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другие (национальная оборона, национальная безопасность и правоохранительная деятельность, национальная экономика, жилищно-коммунальное хозяйство, охрана окружающей среды)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0000"/>
              </a:solidFill>
            </a:ln>
          </c:spPr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15.3</c:v>
                </c:pt>
                <c:pt idx="1">
                  <c:v>12.729999999999999</c:v>
                </c:pt>
                <c:pt idx="2">
                  <c:v>12.139999999999999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000000"/>
              </a:solidFill>
            </a:ln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874.8</c:v>
                </c:pt>
                <c:pt idx="1">
                  <c:v>890.2</c:v>
                </c:pt>
                <c:pt idx="2">
                  <c:v>891.2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культура и кинематография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Лист1!$E$2:$E$4</c:f>
              <c:numCache>
                <c:formatCode>0.0</c:formatCode>
                <c:ptCount val="3"/>
                <c:pt idx="0">
                  <c:v>31.1</c:v>
                </c:pt>
                <c:pt idx="1">
                  <c:v>24.1</c:v>
                </c:pt>
                <c:pt idx="2">
                  <c:v>30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000000"/>
              </a:solidFill>
            </a:ln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Лист1!$F$2:$F$4</c:f>
              <c:numCache>
                <c:formatCode>0.0</c:formatCode>
                <c:ptCount val="3"/>
                <c:pt idx="0">
                  <c:v>66.3</c:v>
                </c:pt>
                <c:pt idx="1">
                  <c:v>62.4</c:v>
                </c:pt>
                <c:pt idx="2">
                  <c:v>62.2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000000"/>
              </a:solidFill>
            </a:ln>
          </c:spPr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Лист1!$G$2:$G$4</c:f>
              <c:numCache>
                <c:formatCode>0.0</c:formatCode>
                <c:ptCount val="3"/>
                <c:pt idx="0">
                  <c:v>0.1</c:v>
                </c:pt>
                <c:pt idx="1">
                  <c:v>8.5000000000000048E-2</c:v>
                </c:pt>
                <c:pt idx="2">
                  <c:v>8.0000000000000071E-2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обслуживание государственного и муниципального долга</c:v>
                </c:pt>
              </c:strCache>
            </c:strRef>
          </c:tx>
          <c:spPr>
            <a:solidFill>
              <a:srgbClr val="FF00FF"/>
            </a:solidFill>
            <a:ln>
              <a:solidFill>
                <a:srgbClr val="000000"/>
              </a:solidFill>
            </a:ln>
          </c:spPr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Лист1!$H$2:$H$4</c:f>
              <c:numCache>
                <c:formatCode>0.0</c:formatCode>
                <c:ptCount val="3"/>
                <c:pt idx="0">
                  <c:v>10.3</c:v>
                </c:pt>
                <c:pt idx="1">
                  <c:v>5.8</c:v>
                </c:pt>
                <c:pt idx="2">
                  <c:v>2.600000000000002E-2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МБТ бюджетам муниципальных образований общего характера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Лист1!$I$2:$I$4</c:f>
              <c:numCache>
                <c:formatCode>0.0</c:formatCode>
                <c:ptCount val="3"/>
                <c:pt idx="0">
                  <c:v>33.4</c:v>
                </c:pt>
                <c:pt idx="1">
                  <c:v>32.9</c:v>
                </c:pt>
                <c:pt idx="2">
                  <c:v>33.9</c:v>
                </c:pt>
              </c:numCache>
            </c:numRef>
          </c:val>
        </c:ser>
        <c:overlap val="100"/>
        <c:axId val="81523072"/>
        <c:axId val="81524608"/>
      </c:barChart>
      <c:catAx>
        <c:axId val="815230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524608"/>
        <c:crosses val="autoZero"/>
        <c:auto val="1"/>
        <c:lblAlgn val="ctr"/>
        <c:lblOffset val="100"/>
      </c:catAx>
      <c:valAx>
        <c:axId val="81524608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5230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8043135953113065"/>
          <c:y val="0.12528965960179833"/>
          <c:w val="0.30164159507415905"/>
          <c:h val="0.81387080867851436"/>
        </c:manualLayout>
      </c:layout>
      <c:spPr>
        <a:ln w="0"/>
      </c:spPr>
      <c:txPr>
        <a:bodyPr/>
        <a:lstStyle/>
        <a:p>
          <a:pPr>
            <a:defRPr sz="800" b="1" kern="700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E5638A1-04F5-4F51-A2A8-55A63ED65747}" type="datetimeFigureOut">
              <a:rPr lang="ru-RU"/>
              <a:pPr>
                <a:defRPr/>
              </a:pPr>
              <a:t>30.06.2015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8" tIns="46214" rIns="92428" bIns="46214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5637"/>
          </a:xfrm>
          <a:prstGeom prst="rect">
            <a:avLst/>
          </a:prstGeom>
        </p:spPr>
        <p:txBody>
          <a:bodyPr vert="horz" lIns="92428" tIns="46214" rIns="92428" bIns="46214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2428" tIns="46214" rIns="92428" bIns="462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9D457CB-DC41-436C-9643-E33E35F7D9B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D457CB-DC41-436C-9643-E33E35F7D9B5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18AD535-B0BD-47F1-829B-5BA723979EF1}" type="slidenum">
              <a:rPr lang="ru-RU" smtClean="0">
                <a:latin typeface="Arial" pitchFamily="34" charset="0"/>
              </a:rPr>
              <a:pPr/>
              <a:t>13</a:t>
            </a:fld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24456C-DD40-450E-B606-7A99B225D7DF}" type="slidenum">
              <a:rPr lang="ru-RU" smtClean="0">
                <a:latin typeface="Arial" pitchFamily="34" charset="0"/>
              </a:rPr>
              <a:pPr/>
              <a:t>15</a:t>
            </a:fld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2565E-007E-42F5-8963-8CD4C1061287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AF778-79EC-47B5-A98A-E8BB2BC150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AE451-212E-4E39-9872-26191556D76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ADCEB-6F54-4829-BC18-4D1DB23B78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EE6CD-0CE8-41DF-B8BD-A5057278FD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5D7F7-73BE-4124-A9D6-A9DF44F600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A7FFA-58B3-4EF6-876C-A0EC5FE319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762A4-1AC2-4D0A-A85B-E1160D2A45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1736E-5D97-45FE-B474-8912A7C5E6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5DBAF-6E4E-4CAF-86EE-92904C036E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D049B-B810-4F69-A7F9-B736308D6EE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B3814-9CDA-432C-AAB6-9BFCA7EEC5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1E18D-C8DA-469B-9B51-875D45B5D9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197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D38E27"/>
                </a:solidFill>
                <a:latin typeface="Arial" charset="0"/>
              </a:defRPr>
            </a:lvl1pPr>
          </a:lstStyle>
          <a:p>
            <a:pPr>
              <a:defRPr/>
            </a:pPr>
            <a:fld id="{4D3009F3-38C1-4658-AE47-04708136FBC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61" r:id="rId1"/>
    <p:sldLayoutId id="2147486262" r:id="rId2"/>
    <p:sldLayoutId id="2147486263" r:id="rId3"/>
    <p:sldLayoutId id="2147486255" r:id="rId4"/>
    <p:sldLayoutId id="2147486264" r:id="rId5"/>
    <p:sldLayoutId id="2147486256" r:id="rId6"/>
    <p:sldLayoutId id="2147486257" r:id="rId7"/>
    <p:sldLayoutId id="2147486265" r:id="rId8"/>
    <p:sldLayoutId id="2147486258" r:id="rId9"/>
    <p:sldLayoutId id="2147486259" r:id="rId10"/>
    <p:sldLayoutId id="2147486260" r:id="rId11"/>
    <p:sldLayoutId id="214748626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_____Microsoft_Office_Excel_97-20034.xls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1.xlsx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5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emf"/><Relationship Id="rId5" Type="http://schemas.openxmlformats.org/officeDocument/2006/relationships/image" Target="../media/image14.jpeg"/><Relationship Id="rId4" Type="http://schemas.openxmlformats.org/officeDocument/2006/relationships/image" Target="../media/image13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6" descr="0_604dd_dba4151f_X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0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Заголовок 7"/>
          <p:cNvSpPr>
            <a:spLocks noGrp="1"/>
          </p:cNvSpPr>
          <p:nvPr>
            <p:ph type="ctrTitle"/>
          </p:nvPr>
        </p:nvSpPr>
        <p:spPr bwMode="auto">
          <a:xfrm>
            <a:off x="1571625" y="1714500"/>
            <a:ext cx="6858000" cy="24288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sz="4400" b="1" cap="none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br>
              <a:rPr lang="ru-RU" sz="4400" b="1" cap="none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b="1" cap="none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Муниципальное образование </a:t>
            </a:r>
            <a:br>
              <a:rPr lang="ru-RU" sz="4400" b="1" cap="none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b="1" cap="none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«Братский район»</a:t>
            </a:r>
            <a:br>
              <a:rPr lang="ru-RU" sz="4400" b="1" cap="none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b="1" cap="none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на 2015 год и на плановый период </a:t>
            </a:r>
            <a:br>
              <a:rPr lang="ru-RU" sz="3100" b="1" cap="none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b="1" cap="none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2016 и 2017 годов</a:t>
            </a:r>
            <a:br>
              <a:rPr lang="ru-RU" sz="3100" b="1" cap="none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b="1" cap="none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cap="none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cap="none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(В редакции решения Думы Братского района</a:t>
            </a:r>
            <a:br>
              <a:rPr lang="ru-RU" sz="2700" b="1" cap="none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cap="none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№ 37 от 28.04.2015г.)</a:t>
            </a:r>
            <a:r>
              <a:rPr lang="en-US" sz="2700" b="1" cap="none" dirty="0" smtClean="0">
                <a:solidFill>
                  <a:schemeClr val="bg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cap="none" dirty="0" smtClean="0">
                <a:solidFill>
                  <a:schemeClr val="bg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70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cap="none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4000" cap="none" dirty="0" smtClean="0">
                <a:solidFill>
                  <a:schemeClr val="tx1"/>
                </a:solidFill>
                <a:effectLst/>
              </a:rPr>
            </a:br>
            <a:r>
              <a:rPr lang="en-US" sz="4000" cap="none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4000" cap="none" dirty="0" smtClean="0">
                <a:solidFill>
                  <a:schemeClr val="tx1"/>
                </a:solidFill>
                <a:effectLst/>
              </a:rPr>
            </a:br>
            <a:r>
              <a:rPr lang="ru-RU" sz="4000" cap="none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4000" cap="none" dirty="0" smtClean="0">
                <a:solidFill>
                  <a:schemeClr val="tx1"/>
                </a:solidFill>
                <a:effectLst/>
              </a:rPr>
            </a:br>
            <a:endParaRPr lang="ru-RU" sz="4000" cap="none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2" name="Прямоугольник 6"/>
          <p:cNvSpPr>
            <a:spLocks noChangeArrowheads="1"/>
          </p:cNvSpPr>
          <p:nvPr/>
        </p:nvSpPr>
        <p:spPr bwMode="auto">
          <a:xfrm>
            <a:off x="6929438" y="214313"/>
            <a:ext cx="19621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ru-RU" altLang="ru-RU" sz="11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ФИНАНСОВОЕ</a:t>
            </a:r>
          </a:p>
          <a:p>
            <a:pPr algn="r" eaLnBrk="0" hangingPunct="0">
              <a:defRPr/>
            </a:pPr>
            <a:r>
              <a:rPr lang="ru-RU" altLang="ru-RU" sz="11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</a:t>
            </a:r>
          </a:p>
          <a:p>
            <a:pPr algn="r" eaLnBrk="0" hangingPunct="0">
              <a:defRPr/>
            </a:pPr>
            <a:r>
              <a:rPr lang="ru-RU" altLang="ru-RU" sz="11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АМО «Братский район</a:t>
            </a:r>
            <a:r>
              <a:rPr lang="ru-RU" altLang="ru-RU" sz="1100" dirty="0">
                <a:latin typeface="Arial" charset="0"/>
              </a:rPr>
              <a:t>»</a:t>
            </a:r>
          </a:p>
        </p:txBody>
      </p:sp>
      <p:pic>
        <p:nvPicPr>
          <p:cNvPr id="15365" name="Picture 4" descr="GERB_KEM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142875"/>
            <a:ext cx="12858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82867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2F7653E1-1B78-489C-AFFB-252968EC7884}" type="slidenum">
              <a:rPr lang="ru-RU" smtClean="0">
                <a:solidFill>
                  <a:srgbClr val="073E87"/>
                </a:solidFill>
                <a:latin typeface="Arial" pitchFamily="34" charset="0"/>
              </a:rPr>
              <a:pPr/>
              <a:t>10</a:t>
            </a:fld>
            <a:endParaRPr lang="ru-RU" smtClean="0">
              <a:solidFill>
                <a:srgbClr val="073E87"/>
              </a:solidFill>
              <a:latin typeface="Arial" pitchFamily="34" charset="0"/>
            </a:endParaRPr>
          </a:p>
        </p:txBody>
      </p:sp>
      <p:graphicFrame>
        <p:nvGraphicFramePr>
          <p:cNvPr id="3074" name="Диаграмма 2"/>
          <p:cNvGraphicFramePr>
            <a:graphicFrameLocks/>
          </p:cNvGraphicFramePr>
          <p:nvPr/>
        </p:nvGraphicFramePr>
        <p:xfrm>
          <a:off x="430213" y="441325"/>
          <a:ext cx="8318500" cy="5427663"/>
        </p:xfrm>
        <a:graphic>
          <a:graphicData uri="http://schemas.openxmlformats.org/presentationml/2006/ole">
            <p:oleObj spid="_x0000_s3074" name="Worksheet" r:id="rId4" imgW="9344092" imgH="609600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82867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8F360CF-E1C3-4A3C-9852-95E191708500}" type="slidenum">
              <a:rPr lang="ru-RU" smtClean="0">
                <a:solidFill>
                  <a:srgbClr val="073E87"/>
                </a:solidFill>
                <a:latin typeface="Arial" pitchFamily="34" charset="0"/>
              </a:rPr>
              <a:pPr/>
              <a:t>11</a:t>
            </a:fld>
            <a:endParaRPr lang="ru-RU" smtClean="0">
              <a:solidFill>
                <a:srgbClr val="073E87"/>
              </a:solidFill>
              <a:latin typeface="Arial" pitchFamily="34" charset="0"/>
            </a:endParaRPr>
          </a:p>
        </p:txBody>
      </p:sp>
      <p:graphicFrame>
        <p:nvGraphicFramePr>
          <p:cNvPr id="4098" name="Диаграмма 2"/>
          <p:cNvGraphicFramePr>
            <a:graphicFrameLocks/>
          </p:cNvGraphicFramePr>
          <p:nvPr/>
        </p:nvGraphicFramePr>
        <p:xfrm>
          <a:off x="204788" y="441325"/>
          <a:ext cx="8726487" cy="5022850"/>
        </p:xfrm>
        <a:graphic>
          <a:graphicData uri="http://schemas.openxmlformats.org/presentationml/2006/ole">
            <p:oleObj spid="_x0000_s4098" name="Worksheet" r:id="rId3" imgW="7153118" imgH="4114935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D6BA73-EC78-4636-AA40-CEC4864465DA}" type="slidenum">
              <a:rPr lang="ru-RU" altLang="ru-RU"/>
              <a:pPr>
                <a:defRPr/>
              </a:pPr>
              <a:t>12</a:t>
            </a:fld>
            <a:endParaRPr lang="ru-RU" altLang="ru-RU"/>
          </a:p>
        </p:txBody>
      </p:sp>
      <p:sp>
        <p:nvSpPr>
          <p:cNvPr id="2" name="Номер слайда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b"/>
          <a:lstStyle/>
          <a:p>
            <a:pPr algn="r">
              <a:defRPr/>
            </a:pPr>
            <a:fld id="{5FEB2AAE-4BF6-47A4-B93B-D0594D496A0C}" type="slidenum">
              <a:rPr lang="ru-RU" alt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pPr algn="r">
                <a:defRPr/>
              </a:pPr>
              <a:t>12</a:t>
            </a:fld>
            <a:endParaRPr lang="ru-RU" altLang="ru-RU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aphicFrame>
        <p:nvGraphicFramePr>
          <p:cNvPr id="3074" name="Диаграмма 2"/>
          <p:cNvGraphicFramePr>
            <a:graphicFrameLocks/>
          </p:cNvGraphicFramePr>
          <p:nvPr/>
        </p:nvGraphicFramePr>
        <p:xfrm>
          <a:off x="204788" y="1216025"/>
          <a:ext cx="9144000" cy="4743450"/>
        </p:xfrm>
        <a:graphic>
          <a:graphicData uri="http://schemas.openxmlformats.org/presentationml/2006/ole">
            <p:oleObj spid="_x0000_s47106" name="Worksheet" r:id="rId3" imgW="7496287" imgH="3886268" progId="Excel.Sheet.8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22238" y="166688"/>
            <a:ext cx="9021762" cy="8858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6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Доходы </a:t>
            </a:r>
            <a:r>
              <a:rPr lang="ru-RU" sz="2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МО </a:t>
            </a:r>
            <a:r>
              <a:rPr lang="ru-RU" sz="26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«Братский район» за </a:t>
            </a:r>
            <a:r>
              <a:rPr lang="ru-RU" sz="2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2015 </a:t>
            </a:r>
            <a:r>
              <a:rPr lang="ru-RU" sz="26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 </a:t>
            </a:r>
            <a:r>
              <a:rPr lang="ru-RU" sz="2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2017 </a:t>
            </a:r>
            <a:r>
              <a:rPr lang="ru-RU" sz="26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гг., млн.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642918"/>
            <a:ext cx="8186766" cy="85725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акторы, влияющие на изменение налоговых и неналоговых доходов бюджета МО «Братский район» в 2015-2017 годах:</a:t>
            </a: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5603" name="Содержимое 3"/>
          <p:cNvSpPr>
            <a:spLocks noGrp="1"/>
          </p:cNvSpPr>
          <p:nvPr>
            <p:ph idx="1"/>
          </p:nvPr>
        </p:nvSpPr>
        <p:spPr>
          <a:xfrm>
            <a:off x="928688" y="2143125"/>
            <a:ext cx="7715250" cy="40719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НАЛОГОВЫЕ ДОХОДЫ</a:t>
            </a:r>
          </a:p>
          <a:p>
            <a:pPr>
              <a:buFont typeface="Wingdings 2" pitchFamily="18" charset="2"/>
              <a:buNone/>
            </a:pP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рост фонда оплаты труда работающего населения в соответствии с показателями прогноза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социально-экономического развития муниципального образования «Братский район»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увеличение единого налога на вмененный доход  с учетом роста сводного индекса </a:t>
            </a:r>
          </a:p>
          <a:p>
            <a:pPr>
              <a:buFont typeface="Wingdings 2" pitchFamily="18" charset="2"/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потребительских цен по Иркутской области на 2015г.</a:t>
            </a:r>
          </a:p>
          <a:p>
            <a:pPr>
              <a:buFont typeface="Wingdings 2" pitchFamily="18" charset="2"/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Wingdings 2" pitchFamily="18" charset="2"/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НЕНАЛОГОВЫЕ ДОХОДЫ</a:t>
            </a:r>
          </a:p>
          <a:p>
            <a:pPr>
              <a:buFont typeface="Wingdings 2" pitchFamily="18" charset="2"/>
              <a:buNone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увеличение в соответствии с Федеральным законом от 29.11.2014 №383-ФЗ "О  внесении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изменений в Бюджетный кодекс Российской Федерации" нормативов отчислений в  районный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бюджет с 50% до 100% по арендной плате и доходам от продажи земельных участков,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государственная собственность на которые не разграничена и которые расположены в границах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сельских поселений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5604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82867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20DF54C1-A459-4416-B38B-2B9B31F3DA08}" type="slidenum">
              <a:rPr lang="ru-RU" smtClean="0">
                <a:solidFill>
                  <a:srgbClr val="073E87"/>
                </a:solidFill>
                <a:latin typeface="Arial" pitchFamily="34" charset="0"/>
              </a:rPr>
              <a:pPr/>
              <a:t>13</a:t>
            </a:fld>
            <a:endParaRPr lang="ru-RU" smtClean="0">
              <a:solidFill>
                <a:srgbClr val="073E87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"/>
            <a:ext cx="8195970" cy="71435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Нормативы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отчислений налоговых и неналоговых доходов в бюджет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 «Братский район»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2013-2017 годах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-32" y="677863"/>
          <a:ext cx="9143460" cy="5848827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4259246"/>
                <a:gridCol w="771675"/>
                <a:gridCol w="684119"/>
                <a:gridCol w="1071570"/>
                <a:gridCol w="2356850"/>
              </a:tblGrid>
              <a:tr h="8223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2015-2017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Нормативно-правовой акт, устанавливающий норматив в бюджет района на 2014-2016гг.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/>
                </a:tc>
              </a:tr>
              <a:tr h="522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35,79%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31,25%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31,25%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 (5%), закон Иркутской области №74-ОЗ (26,25%)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56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 Иркутской области №74-ОЗ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2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налог на вмененный 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285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РФ, Закон Иркутской области №74-ОЗ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285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пошлина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612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Арендная плата и доходы от продажи  земельных участков, </a:t>
                      </a: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собственность на которые не 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разграничена (сельских/городских поселений)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100%/50</a:t>
                      </a: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379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Арендная плата за земельные участки, находящиеся в собственности муниципальных районов</a:t>
                      </a: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поступления от использования 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имущества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285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негативное воздействие на окружающую среду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%-2015г.,</a:t>
                      </a:r>
                      <a:r>
                        <a:rPr lang="ru-RU" sz="12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55%-с 2016г.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296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имущества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262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земельных 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участков, находящихся в собственности муниципальных районов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285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35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6719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2867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6BF3D7CF-3A7F-47B2-B7B4-E41CED546172}" type="slidenum">
              <a:rPr lang="ru-RU" smtClean="0">
                <a:solidFill>
                  <a:srgbClr val="073E87"/>
                </a:solidFill>
                <a:latin typeface="Arial" pitchFamily="34" charset="0"/>
              </a:rPr>
              <a:pPr/>
              <a:t>14</a:t>
            </a:fld>
            <a:endParaRPr lang="ru-RU" smtClean="0">
              <a:solidFill>
                <a:srgbClr val="073E87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82867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CDA4F343-58F4-4EC6-B40F-40CE8C21BE76}" type="slidenum">
              <a:rPr lang="ru-RU" smtClean="0">
                <a:solidFill>
                  <a:srgbClr val="073E87"/>
                </a:solidFill>
                <a:latin typeface="Arial" pitchFamily="34" charset="0"/>
              </a:rPr>
              <a:pPr/>
              <a:t>15</a:t>
            </a:fld>
            <a:endParaRPr lang="ru-RU" smtClean="0">
              <a:solidFill>
                <a:srgbClr val="073E87"/>
              </a:solidFill>
              <a:latin typeface="Arial" pitchFamily="34" charset="0"/>
            </a:endParaRPr>
          </a:p>
        </p:txBody>
      </p:sp>
      <p:graphicFrame>
        <p:nvGraphicFramePr>
          <p:cNvPr id="5122" name="Диаграмма 2"/>
          <p:cNvGraphicFramePr>
            <a:graphicFrameLocks/>
          </p:cNvGraphicFramePr>
          <p:nvPr/>
        </p:nvGraphicFramePr>
        <p:xfrm>
          <a:off x="430213" y="352425"/>
          <a:ext cx="8372475" cy="5718175"/>
        </p:xfrm>
        <a:graphic>
          <a:graphicData uri="http://schemas.openxmlformats.org/presentationml/2006/ole">
            <p:oleObj spid="_x0000_s5122" name="Worksheet" r:id="rId4" imgW="6896010" imgH="4705209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 безвозмездным поступлениям на 2015 год </a:t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период 2016 и 2017 годов, млн.руб.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14313" y="1770063"/>
          <a:ext cx="8715436" cy="4942825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2216602"/>
                <a:gridCol w="1001047"/>
                <a:gridCol w="1001047"/>
                <a:gridCol w="945071"/>
                <a:gridCol w="1057023"/>
                <a:gridCol w="858040"/>
                <a:gridCol w="927232"/>
                <a:gridCol w="709374"/>
              </a:tblGrid>
              <a:tr h="1372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 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роста (%)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роста (%)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7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71,1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120,5 %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3,6%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35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112,3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4,1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3,6 %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98,5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104,2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59,7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7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745,3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702,2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94,2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661,3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94,1%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692,7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104,7%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55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МБТ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7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Прочие безвозмездные </a:t>
                      </a:r>
                      <a:r>
                        <a:rPr lang="ru-RU" sz="14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поступления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8,2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24,4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84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МБТ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-2,7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-5,0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185,2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08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(итого)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927,1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778,5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84,0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765,3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756,7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773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2867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64919407-8AB3-4E8C-B996-754521E6A218}" type="slidenum">
              <a:rPr lang="ru-RU" smtClean="0">
                <a:solidFill>
                  <a:srgbClr val="073E87"/>
                </a:solidFill>
                <a:latin typeface="Arial" pitchFamily="34" charset="0"/>
              </a:rPr>
              <a:pPr/>
              <a:t>16</a:t>
            </a:fld>
            <a:endParaRPr lang="ru-RU" smtClean="0">
              <a:solidFill>
                <a:srgbClr val="073E87"/>
              </a:solidFill>
              <a:latin typeface="Arial" pitchFamily="34" charset="0"/>
            </a:endParaRPr>
          </a:p>
        </p:txBody>
      </p:sp>
      <p:sp>
        <p:nvSpPr>
          <p:cNvPr id="27735" name="TextBox 4"/>
          <p:cNvSpPr txBox="1">
            <a:spLocks noChangeArrowheads="1"/>
          </p:cNvSpPr>
          <p:nvPr/>
        </p:nvSpPr>
        <p:spPr bwMode="auto">
          <a:xfrm>
            <a:off x="0" y="4214813"/>
            <a:ext cx="89360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ru-RU" sz="1400">
                <a:latin typeface="Times New Roman" pitchFamily="18" charset="0"/>
                <a:cs typeface="Times New Roman" pitchFamily="18" charset="0"/>
              </a:rPr>
              <a:t>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081110"/>
          </a:xfrm>
        </p:spPr>
        <p:txBody>
          <a:bodyPr/>
          <a:lstStyle/>
          <a:p>
            <a:pPr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Факторы, влияющие на изменение безвозмездных поступлений в бюджет МО «Братский район» в 2015-2017 годах: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38" y="1857375"/>
            <a:ext cx="8215312" cy="4286250"/>
          </a:xfrm>
        </p:spPr>
        <p:txBody>
          <a:bodyPr/>
          <a:lstStyle/>
          <a:p>
            <a:pPr algn="just">
              <a:buFont typeface="Wingdings 2" pitchFamily="18" charset="2"/>
              <a:buNone/>
              <a:defRPr/>
            </a:pPr>
            <a:r>
              <a:rPr lang="ru-RU" sz="1400" dirty="0" smtClean="0"/>
              <a:t>	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рогнозируемое снижение безвозмездных поступлений в 2015 году к 2014 году обусловлено тем, что в проекте закона Иркутской области «Об областном бюджете на 2015 год и на плановый период 2016 и 2017 годов» объем части межбюджетных трансфертов запланирован в целом в рамках государственных программ Иркутской области, но не распределен между бюджетами муниципальных образований Иркутской области, либо распределен не полностью. </a:t>
            </a:r>
          </a:p>
          <a:p>
            <a:pPr algn="just">
              <a:buFont typeface="Wingdings 2" pitchFamily="18" charset="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	В дальнейшем, в процессе исполнения областного бюджета, будет осуществляться распределение межбюджетных трансфертов между бюджетами муниципальных образований Иркутской области, и, соответственно, с учетом распределения указанных выше средств, будут уточнены параметры районного бюджета по безвозмездным поступлениям.</a:t>
            </a:r>
          </a:p>
          <a:p>
            <a:pPr marL="0" algn="just">
              <a:buFont typeface="Wingdings 2" pitchFamily="18" charset="2"/>
              <a:buNone/>
              <a:defRPr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2867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A1EE29BF-0E53-439A-A0A9-450E35EBAB04}" type="slidenum">
              <a:rPr lang="ru-RU" smtClean="0">
                <a:solidFill>
                  <a:srgbClr val="073E87"/>
                </a:solidFill>
                <a:latin typeface="Arial" pitchFamily="34" charset="0"/>
              </a:rPr>
              <a:pPr/>
              <a:t>17</a:t>
            </a:fld>
            <a:endParaRPr lang="ru-RU" smtClean="0">
              <a:solidFill>
                <a:srgbClr val="073E87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/>
          </p:cNvSpPr>
          <p:nvPr>
            <p:ph type="title"/>
          </p:nvPr>
        </p:nvSpPr>
        <p:spPr>
          <a:xfrm>
            <a:off x="714348" y="142852"/>
            <a:ext cx="8143932" cy="100013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  МО  «Братский район» </a:t>
            </a:r>
            <a:b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2015 -2017 годы,     </a:t>
            </a:r>
            <a:r>
              <a:rPr lang="ru-RU" alt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148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2867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ru-RU" smtClean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altLang="ru-RU" smtClean="0">
              <a:solidFill>
                <a:srgbClr val="073E8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2428875" y="6000750"/>
            <a:ext cx="8572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altLang="ru-RU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2015 год</a:t>
            </a:r>
          </a:p>
        </p:txBody>
      </p:sp>
      <p:sp>
        <p:nvSpPr>
          <p:cNvPr id="6150" name="TextBox 6"/>
          <p:cNvSpPr txBox="1">
            <a:spLocks noChangeArrowheads="1"/>
          </p:cNvSpPr>
          <p:nvPr/>
        </p:nvSpPr>
        <p:spPr bwMode="auto">
          <a:xfrm>
            <a:off x="4714875" y="6000750"/>
            <a:ext cx="8572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altLang="ru-RU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2016 год</a:t>
            </a:r>
          </a:p>
        </p:txBody>
      </p:sp>
      <p:sp>
        <p:nvSpPr>
          <p:cNvPr id="6151" name="TextBox 7"/>
          <p:cNvSpPr txBox="1">
            <a:spLocks noChangeArrowheads="1"/>
          </p:cNvSpPr>
          <p:nvPr/>
        </p:nvSpPr>
        <p:spPr bwMode="auto">
          <a:xfrm>
            <a:off x="6786563" y="6000750"/>
            <a:ext cx="8572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altLang="ru-RU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2017 год</a:t>
            </a:r>
          </a:p>
        </p:txBody>
      </p:sp>
      <p:graphicFrame>
        <p:nvGraphicFramePr>
          <p:cNvPr id="6146" name="Object 2"/>
          <p:cNvGraphicFramePr>
            <a:graphicFrameLocks noGrp="1" noChangeAspect="1"/>
          </p:cNvGraphicFramePr>
          <p:nvPr/>
        </p:nvGraphicFramePr>
        <p:xfrm>
          <a:off x="500063" y="928688"/>
          <a:ext cx="7389812" cy="4373562"/>
        </p:xfrm>
        <a:graphic>
          <a:graphicData uri="http://schemas.openxmlformats.org/presentationml/2006/ole">
            <p:oleObj spid="_x0000_s6146" name="Лист" r:id="rId3" imgW="9182010" imgH="5248159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F5188D0F-AD4D-43E3-AA5F-4668A5164C78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5929313"/>
            <a:ext cx="7372350" cy="714375"/>
          </a:xfrm>
        </p:spPr>
        <p:txBody>
          <a:bodyPr>
            <a:normAutofit/>
          </a:bodyPr>
          <a:lstStyle/>
          <a:p>
            <a:pPr algn="l"/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района имеет социальную направленность.  Приоритетным направлением расходов бюджета является финансирование социально-культурной  сферы, на которую в 2015 году запланировано 972,3 млн. руб. или 87,2 % от общей суммы расходов.  В расходах на социально-культурную сферу основной удельный вес приходится на образование – 78,5%.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0"/>
          <a:ext cx="9144000" cy="6715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214313" y="0"/>
            <a:ext cx="8777287" cy="685800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altLang="ru-RU" sz="2800" b="1" smtClean="0">
                <a:latin typeface="Times New Roman" pitchFamily="18" charset="0"/>
                <a:cs typeface="Times New Roman" pitchFamily="18" charset="0"/>
              </a:rPr>
              <a:t>«Бюджет для граждан» - документ, </a:t>
            </a:r>
          </a:p>
          <a:p>
            <a:pPr algn="ctr">
              <a:buFont typeface="Wingdings 2" pitchFamily="18" charset="2"/>
              <a:buNone/>
            </a:pPr>
            <a:r>
              <a:rPr lang="ru-RU" altLang="ru-RU" sz="2800" b="1" smtClean="0">
                <a:latin typeface="Times New Roman" pitchFamily="18" charset="0"/>
                <a:cs typeface="Times New Roman" pitchFamily="18" charset="0"/>
              </a:rPr>
              <a:t>разработанный в целях: </a:t>
            </a:r>
            <a:r>
              <a:rPr lang="ru-RU" altLang="ru-RU" sz="2800" b="1" smtClean="0"/>
              <a:t> </a:t>
            </a:r>
          </a:p>
          <a:p>
            <a:pPr algn="just">
              <a:buFont typeface="Wingdings 2" pitchFamily="18" charset="2"/>
              <a:buNone/>
            </a:pPr>
            <a:r>
              <a:rPr lang="en-US" altLang="ru-RU" sz="2400" smtClean="0"/>
              <a:t>    </a:t>
            </a:r>
            <a:endParaRPr lang="ru-RU" altLang="ru-RU" sz="2400" smtClean="0"/>
          </a:p>
          <a:p>
            <a:pPr algn="just">
              <a:buFont typeface="Wingdings 2" pitchFamily="18" charset="2"/>
              <a:buNone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	- предоставления гражданам актуальной информации о бюджете и отчете об его исполнении в доступной и простой для понимания форме;</a:t>
            </a:r>
          </a:p>
          <a:p>
            <a:pPr algn="just">
              <a:buFont typeface="Wingdings 2" pitchFamily="18" charset="2"/>
              <a:buNone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ru-RU" sz="24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обеспечения  прозрачности и открытости бюджета и бюджетного процесса; </a:t>
            </a:r>
            <a:endParaRPr lang="en-US" altLang="ru-RU" sz="24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 2" pitchFamily="18" charset="2"/>
              <a:buNone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ru-RU" sz="240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привлечения граждан района к участию в обсуждении вопросов формирования бюджета Братского района и его исполнения. </a:t>
            </a:r>
          </a:p>
          <a:p>
            <a:pPr algn="just">
              <a:buFont typeface="Wingdings 2" pitchFamily="18" charset="2"/>
              <a:buNone/>
            </a:pPr>
            <a:endParaRPr lang="ru-RU" altLang="ru-RU" sz="24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 2" pitchFamily="18" charset="2"/>
              <a:buNone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     Представленная информация предназначена и будет полезна для различных категорий населения, так как местный бюджет затрагивает интересы каждого жителя Братского района</a:t>
            </a:r>
          </a:p>
          <a:p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209550"/>
            <a:ext cx="8229600" cy="576263"/>
          </a:xfrm>
        </p:spPr>
        <p:txBody>
          <a:bodyPr/>
          <a:lstStyle/>
          <a:p>
            <a:pPr algn="ctr">
              <a:defRPr/>
            </a:pPr>
            <a:r>
              <a:rPr lang="ru-RU" sz="2800" dirty="0" smtClean="0">
                <a:effectLst/>
              </a:rPr>
              <a:t>Социально-культурная сфера</a:t>
            </a:r>
            <a:endParaRPr lang="ru-RU" sz="2800" dirty="0">
              <a:effectLst/>
            </a:endParaRPr>
          </a:p>
        </p:txBody>
      </p:sp>
      <p:pic>
        <p:nvPicPr>
          <p:cNvPr id="29699" name="Диаграмма 3" descr="minobr.png"/>
          <p:cNvPicPr>
            <a:picLocks noGrp="1" noChangeAspect="1"/>
          </p:cNvPicPr>
          <p:nvPr>
            <p:ph type="chart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663" y="1528763"/>
            <a:ext cx="1079500" cy="971550"/>
          </a:xfrm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663" y="2500313"/>
            <a:ext cx="1079500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681498" y="1556792"/>
            <a:ext cx="1954397" cy="864096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prstMaterial="dkEdge"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ОБРАЗОВАНИЕ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81498" y="2420888"/>
            <a:ext cx="1954398" cy="936104"/>
          </a:xfrm>
          <a:prstGeom prst="rect">
            <a:avLst/>
          </a:prstGeom>
          <a:solidFill>
            <a:srgbClr val="42DE4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prstMaterial="dkEdge"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КУЛЬТУРА,</a:t>
            </a:r>
          </a:p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КИНЕМАТОГРАФИЯ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29707" name="Рисунок 2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5325" y="3392488"/>
            <a:ext cx="1000125" cy="90011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1697179" y="3383120"/>
            <a:ext cx="1954732" cy="932046"/>
          </a:xfrm>
          <a:prstGeom prst="rect">
            <a:avLst/>
          </a:prstGeom>
          <a:solidFill>
            <a:srgbClr val="D14F7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prstMaterial="dkEdge"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ЗДРАВООХРАНЕНИЕ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29711" name="Рисунок 8" descr="sz_logo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6913" y="4292600"/>
            <a:ext cx="985837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1681163" y="4292600"/>
            <a:ext cx="1996205" cy="89224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prstMaterial="dkEdge"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СОЦИАЛЬНАЯ </a:t>
            </a:r>
          </a:p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ПОЛИТИКА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29715" name="Рисунок 3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5325" y="5200650"/>
            <a:ext cx="985838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1681163" y="5184848"/>
            <a:ext cx="1962342" cy="868361"/>
          </a:xfrm>
          <a:prstGeom prst="rect">
            <a:avLst/>
          </a:prstGeom>
          <a:solidFill>
            <a:srgbClr val="96969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prstMaterial="dkEdge"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ФИЗИЧЕСКАЯ КУЛЬТУРА И СПОРТ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635659" y="1563378"/>
            <a:ext cx="1512169" cy="864096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prstMaterial="dkEdge"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874,8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164852" y="1569799"/>
            <a:ext cx="1512169" cy="864096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prstMaterial="dkEdge"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890,2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659996" y="1556176"/>
            <a:ext cx="1512169" cy="864096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prstMaterial="dkEdge"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891,2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643505" y="2431088"/>
            <a:ext cx="1512168" cy="936104"/>
          </a:xfrm>
          <a:prstGeom prst="rect">
            <a:avLst/>
          </a:prstGeom>
          <a:solidFill>
            <a:srgbClr val="42DE4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prstMaterial="dkEdge"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31,1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164037" y="2429113"/>
            <a:ext cx="1512168" cy="936104"/>
          </a:xfrm>
          <a:prstGeom prst="rect">
            <a:avLst/>
          </a:prstGeom>
          <a:solidFill>
            <a:srgbClr val="42DE4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prstMaterial="dkEdge"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24,1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667947" y="2421992"/>
            <a:ext cx="1512168" cy="936104"/>
          </a:xfrm>
          <a:prstGeom prst="rect">
            <a:avLst/>
          </a:prstGeom>
          <a:solidFill>
            <a:srgbClr val="42DE4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prstMaterial="dkEdge"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30,0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652078" y="3383120"/>
            <a:ext cx="1503701" cy="900298"/>
          </a:xfrm>
          <a:prstGeom prst="rect">
            <a:avLst/>
          </a:prstGeom>
          <a:solidFill>
            <a:srgbClr val="D14F7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prstMaterial="dkEdge"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0,02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154515" y="3380179"/>
            <a:ext cx="1503701" cy="937928"/>
          </a:xfrm>
          <a:prstGeom prst="rect">
            <a:avLst/>
          </a:prstGeom>
          <a:solidFill>
            <a:srgbClr val="D14F7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prstMaterial="dkEdge"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0,02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664412" y="3376428"/>
            <a:ext cx="1515704" cy="900298"/>
          </a:xfrm>
          <a:prstGeom prst="rect">
            <a:avLst/>
          </a:prstGeom>
          <a:solidFill>
            <a:srgbClr val="D14F7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prstMaterial="dkEdge"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0,02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636789" y="4291892"/>
            <a:ext cx="1499146" cy="89224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prstMaterial="dkEdge"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66,3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146872" y="4299547"/>
            <a:ext cx="1535993" cy="898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prstMaterial="dkEdge"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62,4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676205" y="4291892"/>
            <a:ext cx="1509425" cy="93490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prstMaterial="dkEdge"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62,2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643506" y="5190628"/>
            <a:ext cx="1492430" cy="868361"/>
          </a:xfrm>
          <a:prstGeom prst="rect">
            <a:avLst/>
          </a:prstGeom>
          <a:solidFill>
            <a:srgbClr val="96969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prstMaterial="dkEdge"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0,1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142865" y="5190628"/>
            <a:ext cx="1537347" cy="868361"/>
          </a:xfrm>
          <a:prstGeom prst="rect">
            <a:avLst/>
          </a:prstGeom>
          <a:solidFill>
            <a:srgbClr val="96969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prstMaterial="dkEdge"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0,09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689727" y="5193400"/>
            <a:ext cx="1495854" cy="868361"/>
          </a:xfrm>
          <a:prstGeom prst="rect">
            <a:avLst/>
          </a:prstGeom>
          <a:solidFill>
            <a:srgbClr val="96969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prstMaterial="dkEdge"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0,08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9764" name="Прямоугольник 40"/>
          <p:cNvSpPr>
            <a:spLocks noChangeArrowheads="1"/>
          </p:cNvSpPr>
          <p:nvPr/>
        </p:nvSpPr>
        <p:spPr bwMode="auto">
          <a:xfrm>
            <a:off x="4119563" y="1244600"/>
            <a:ext cx="7493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altLang="ru-RU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5147828" y="1087514"/>
            <a:ext cx="1482175" cy="475864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prstMaterial="dkEdge"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2016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634443" y="1237133"/>
            <a:ext cx="1540307" cy="3192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prstMaterial="dkEdge"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2015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9771" name="Прямоугольник 29705"/>
          <p:cNvSpPr>
            <a:spLocks noChangeArrowheads="1"/>
          </p:cNvSpPr>
          <p:nvPr/>
        </p:nvSpPr>
        <p:spPr bwMode="auto">
          <a:xfrm>
            <a:off x="6804025" y="647700"/>
            <a:ext cx="1728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ru-RU" altLang="ru-RU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           млн.руб.</a:t>
            </a:r>
            <a:endParaRPr lang="ru-RU" altLang="ru-RU" sz="1400"/>
          </a:p>
        </p:txBody>
      </p:sp>
      <p:sp>
        <p:nvSpPr>
          <p:cNvPr id="51" name="Прямоугольник 50"/>
          <p:cNvSpPr/>
          <p:nvPr/>
        </p:nvSpPr>
        <p:spPr>
          <a:xfrm>
            <a:off x="5151882" y="1237133"/>
            <a:ext cx="1516065" cy="3232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prstMaterial="dkEdge"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2016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682865" y="1247295"/>
            <a:ext cx="1497250" cy="3192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prstMaterial="dkEdge"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2017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681163" y="1237133"/>
            <a:ext cx="1946545" cy="3326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prstMaterial="dkEdge"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0"/>
            <a:ext cx="8686800" cy="500063"/>
          </a:xfrm>
        </p:spPr>
        <p:txBody>
          <a:bodyPr/>
          <a:lstStyle/>
          <a:p>
            <a:pPr algn="ctr">
              <a:defRPr/>
            </a:pPr>
            <a:r>
              <a:rPr lang="ru-RU" sz="2400" dirty="0" smtClean="0">
                <a:effectLst/>
              </a:rPr>
              <a:t>Муниципальные программы</a:t>
            </a:r>
            <a:endParaRPr lang="ru-RU" sz="2400" dirty="0">
              <a:effectLst/>
            </a:endParaRPr>
          </a:p>
        </p:txBody>
      </p:sp>
      <p:sp>
        <p:nvSpPr>
          <p:cNvPr id="30723" name="Прямоугольник 5"/>
          <p:cNvSpPr>
            <a:spLocks noChangeArrowheads="1"/>
          </p:cNvSpPr>
          <p:nvPr/>
        </p:nvSpPr>
        <p:spPr bwMode="auto">
          <a:xfrm>
            <a:off x="7715250" y="214313"/>
            <a:ext cx="1214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dirty="0" smtClean="0"/>
              <a:t>млн.руб</a:t>
            </a:r>
            <a:r>
              <a:rPr lang="ru-RU" altLang="ru-RU" dirty="0"/>
              <a:t>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500042"/>
          <a:ext cx="9144000" cy="6578036"/>
        </p:xfrm>
        <a:graphic>
          <a:graphicData uri="http://schemas.openxmlformats.org/drawingml/2006/table">
            <a:tbl>
              <a:tblPr/>
              <a:tblGrid>
                <a:gridCol w="6386308"/>
                <a:gridCol w="872770"/>
                <a:gridCol w="922598"/>
                <a:gridCol w="962324"/>
              </a:tblGrid>
              <a:tr h="4166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муниципальной программы</a:t>
                      </a: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000">
                          <a:schemeClr val="accent6">
                            <a:lumMod val="60000"/>
                            <a:lumOff val="4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 финансирования из бюджета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района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000">
                          <a:schemeClr val="accent6">
                            <a:lumMod val="60000"/>
                            <a:lumOff val="4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 год</a:t>
                      </a: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000">
                          <a:schemeClr val="accent6">
                            <a:lumMod val="60000"/>
                            <a:lumOff val="4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 год</a:t>
                      </a: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000">
                          <a:schemeClr val="accent6">
                            <a:lumMod val="60000"/>
                            <a:lumOff val="4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 год</a:t>
                      </a: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000">
                          <a:schemeClr val="accent6">
                            <a:lumMod val="60000"/>
                            <a:lumOff val="4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755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«Муниципальные финансы МО «Братский район» на 2015-2019 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8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«Улучшение условий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охраны труда в МО «Братский район» на 2015-2019 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31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программа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«Мобилизационная подготовка МО «Братский район»» на 2015-2019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8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«Гражданская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оборона, предупреждение  и ликвидация чрезвычайных ситуаций в МО «Братский район» на 2015-2019г.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8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«Профилактика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безнадзорности и правонарушений граждан Братского района» на 2015-2019 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8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«Повышение безопасности дорожного движения в МО «Братский район» на 2015-2018г.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8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«Развитие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дорожного хозяйства в МО «Братский район» на 2015-2018 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8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«Поддержка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развитие малого и среднего предпринимательства в МО «Братский район» на 20105-2019 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8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«Муниципальная собственность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земельные правоотношения» на 2015-2017г.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8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«Энергосбережение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повышение энергетической эффективности» на 2015-2017 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55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«Охрана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окружающей среды в МО «Братский район» на 2015-2019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«Развитие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образования Братского района» на 2015-2018г.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859,4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873,2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878,2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99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«Молодежь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Братского района» на 2015-2019 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2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«Культура» на 2015-2017 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«Здоровье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населения Братского района» на 2015-2017г.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1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«Социальная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политика МО «Братский район» на 2015-2019г.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8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«Жилье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для молодых семей» на 2015-2020 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95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«Развитие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физической культуры и спорта в Братском районе» на 2015-2019г.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84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«Устойчивое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развитие сельских территорий в МО «Братский район» на 2015-2017г.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41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000">
                          <a:schemeClr val="accent6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101,5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000">
                          <a:schemeClr val="accent6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090,5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000">
                          <a:schemeClr val="accent6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089,2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5" marR="4115" marT="4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000">
                          <a:schemeClr val="accent6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ru-RU" sz="2800" dirty="0" smtClean="0">
                <a:effectLst/>
              </a:rPr>
              <a:t>Программный бюджет</a:t>
            </a:r>
            <a:endParaRPr lang="ru-RU" sz="2800" dirty="0">
              <a:effectLst/>
            </a:endParaRPr>
          </a:p>
        </p:txBody>
      </p:sp>
      <p:sp>
        <p:nvSpPr>
          <p:cNvPr id="31747" name="Прямоугольник 3"/>
          <p:cNvSpPr>
            <a:spLocks noChangeArrowheads="1"/>
          </p:cNvSpPr>
          <p:nvPr/>
        </p:nvSpPr>
        <p:spPr bwMode="auto">
          <a:xfrm>
            <a:off x="285750" y="1428751"/>
            <a:ext cx="86439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altLang="ru-RU" sz="1600" dirty="0" smtClean="0"/>
              <a:t>	С 2015 года МО «Братский район» формирует </a:t>
            </a:r>
            <a:r>
              <a:rPr lang="ru-RU" altLang="ru-RU" sz="1600" dirty="0"/>
              <a:t>бюджет  программно-целевым методом</a:t>
            </a:r>
            <a:r>
              <a:rPr lang="ru-RU" altLang="ru-RU" sz="1600" dirty="0" smtClean="0"/>
              <a:t>.</a:t>
            </a:r>
          </a:p>
          <a:p>
            <a:pPr algn="just"/>
            <a:endParaRPr lang="ru-RU" altLang="ru-RU" sz="16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71500" y="2786063"/>
          <a:ext cx="8215313" cy="2231177"/>
        </p:xfrm>
        <a:graphic>
          <a:graphicData uri="http://schemas.openxmlformats.org/drawingml/2006/table">
            <a:tbl>
              <a:tblPr/>
              <a:tblGrid>
                <a:gridCol w="3189988"/>
                <a:gridCol w="1596297"/>
                <a:gridCol w="1670164"/>
                <a:gridCol w="1758864"/>
              </a:tblGrid>
              <a:tr h="85725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Муниципальное образование</a:t>
                      </a:r>
                    </a:p>
                  </a:txBody>
                  <a:tcPr marL="6289" marR="6289" marT="62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Доля расходов в рамках программ, %</a:t>
                      </a:r>
                    </a:p>
                  </a:txBody>
                  <a:tcPr marL="6289" marR="6289" marT="62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1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2015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</a:p>
                  </a:txBody>
                  <a:tcPr marL="6289" marR="6289" marT="62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2016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</a:p>
                  </a:txBody>
                  <a:tcPr marL="6289" marR="6289" marT="62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2017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</a:p>
                  </a:txBody>
                  <a:tcPr marL="6289" marR="6289" marT="62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0242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Братский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89" marR="6289" marT="62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98,8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89" marR="6289" marT="62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99,2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89" marR="6289" marT="62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99,3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89" marR="6289" marT="62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ДОСТУПНОСТИ ДЛЯ НАСЕЛЕНИЯ ИНФОРМАЦИИ О БЮДЖЕТНОМ ПРОЦЕССЕ, БЮДЖЕТНЫХ УСЛУГАХ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Содержимое 2"/>
          <p:cNvSpPr>
            <a:spLocks noGrp="1"/>
          </p:cNvSpPr>
          <p:nvPr>
            <p:ph idx="1"/>
          </p:nvPr>
        </p:nvSpPr>
        <p:spPr>
          <a:xfrm>
            <a:off x="871538" y="2286000"/>
            <a:ext cx="7915275" cy="38401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Проведение публичных слушаний по проекту бюджета района и по годовому отчету об исполнении бюджета.</a:t>
            </a:r>
          </a:p>
          <a:p>
            <a:pPr>
              <a:buFont typeface="Wingdings 2" pitchFamily="18" charset="2"/>
              <a:buNone/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Размещение информации о бюджете на сайте администрации района по адресу bratsk-</a:t>
            </a:r>
            <a:r>
              <a:rPr lang="en-US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raion</a:t>
            </a: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.ru.</a:t>
            </a:r>
          </a:p>
          <a:p>
            <a:pPr>
              <a:buFont typeface="Wingdings 2" pitchFamily="18" charset="2"/>
              <a:buNone/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Публикация информации в газете «Знамя».</a:t>
            </a:r>
          </a:p>
          <a:p>
            <a:pPr>
              <a:buFont typeface="Wingdings 2" pitchFamily="18" charset="2"/>
              <a:buNone/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Размещение информации о муниципальных учреждениях  на официальном сайте по адресу  bus.gov.ru.</a:t>
            </a:r>
          </a:p>
          <a:p>
            <a:pPr>
              <a:buFont typeface="Wingdings 2" pitchFamily="18" charset="2"/>
              <a:buNone/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Размещение информации о муниципальных закупках на портале по адресу zakupki.gov.ru.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2867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F181899-8AD3-4F92-9B3C-5EE1B5CE55A0}" type="slidenum">
              <a:rPr lang="ru-RU" smtClean="0">
                <a:solidFill>
                  <a:srgbClr val="073E87"/>
                </a:solidFill>
                <a:latin typeface="Arial" pitchFamily="34" charset="0"/>
              </a:rPr>
              <a:pPr/>
              <a:t>23</a:t>
            </a:fld>
            <a:endParaRPr lang="ru-RU" smtClean="0">
              <a:solidFill>
                <a:srgbClr val="073E87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Выгнутая вверх стрелка 18"/>
          <p:cNvSpPr/>
          <p:nvPr/>
        </p:nvSpPr>
        <p:spPr>
          <a:xfrm>
            <a:off x="285750" y="1928813"/>
            <a:ext cx="8858250" cy="1428750"/>
          </a:xfrm>
          <a:prstGeom prst="curvedDownArrow">
            <a:avLst>
              <a:gd name="adj1" fmla="val 25000"/>
              <a:gd name="adj2" fmla="val 50000"/>
              <a:gd name="adj3" fmla="val 24999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471613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88" y="571500"/>
            <a:ext cx="8429625" cy="12144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indent="450850" algn="just" eaLnBrk="0" hangingPunct="0">
              <a:defRPr/>
            </a:pPr>
            <a:r>
              <a:rPr lang="ru-RU" sz="2000" b="1" i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Местный бюджет</a:t>
            </a:r>
            <a:r>
              <a:rPr lang="ru-RU" sz="20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- форма образования и расходования денежных средств, предназначенных для финансового обеспечения задач и функций органов местного самоуправления.</a:t>
            </a:r>
            <a:endParaRPr lang="ru-RU" sz="2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7413" name="Rectangle 1"/>
          <p:cNvSpPr>
            <a:spLocks noChangeArrowheads="1"/>
          </p:cNvSpPr>
          <p:nvPr/>
        </p:nvSpPr>
        <p:spPr bwMode="auto">
          <a:xfrm>
            <a:off x="0" y="0"/>
            <a:ext cx="639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0850" eaLnBrk="0" hangingPunct="0"/>
            <a:endParaRPr lang="ru-RU" alt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57250" y="1928813"/>
            <a:ext cx="3357563" cy="300037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indent="450850" algn="just" eaLnBrk="0" hangingPunct="0">
              <a:defRPr/>
            </a:pPr>
            <a:r>
              <a:rPr lang="ru-RU" b="1" i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Доходы бюджета</a:t>
            </a:r>
            <a:r>
              <a:rPr lang="ru-RU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- поступающие в бюджет денежные средства, в виде налоговых, неналоговых и безвозмездных поступлений. </a:t>
            </a:r>
            <a:endParaRPr lang="ru-RU" sz="2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7415" name="Rectangle 2"/>
          <p:cNvSpPr>
            <a:spLocks noChangeArrowheads="1"/>
          </p:cNvSpPr>
          <p:nvPr/>
        </p:nvSpPr>
        <p:spPr bwMode="auto">
          <a:xfrm>
            <a:off x="0" y="0"/>
            <a:ext cx="639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0850" eaLnBrk="0" hangingPunct="0"/>
            <a:endParaRPr lang="ru-RU" alt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72000" y="2000250"/>
            <a:ext cx="3714750" cy="29289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b="1" i="1" dirty="0">
                <a:solidFill>
                  <a:schemeClr val="tx1"/>
                </a:solidFill>
                <a:latin typeface="Arial Narrow" pitchFamily="34" charset="0"/>
              </a:rPr>
              <a:t>Расходы бюджета</a:t>
            </a:r>
            <a:r>
              <a:rPr lang="ru-RU" dirty="0">
                <a:solidFill>
                  <a:schemeClr val="tx1"/>
                </a:solidFill>
                <a:latin typeface="Arial Narrow" pitchFamily="34" charset="0"/>
              </a:rPr>
              <a:t> - денежные средства, направляемые на финансовое обеспечение задач и функций органов местного самоуправления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 (</a:t>
            </a:r>
            <a:r>
              <a:rPr lang="ru-RU" dirty="0">
                <a:solidFill>
                  <a:schemeClr val="tx1"/>
                </a:solidFill>
                <a:latin typeface="Arial Narrow" pitchFamily="34" charset="0"/>
              </a:rPr>
              <a:t>финансовое обеспечение муниципальных учреждений, дорожное хозяйство, ЖКХ  и транспорт,  капитальное строительство и др.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).</a:t>
            </a:r>
            <a:endParaRPr lang="ru-RU" dirty="0">
              <a:solidFill>
                <a:schemeClr val="tx1"/>
              </a:solidFill>
              <a:latin typeface="Arial Narrow" pitchFamily="34" charset="0"/>
            </a:endParaRPr>
          </a:p>
          <a:p>
            <a:pPr algn="just">
              <a:defRPr/>
            </a:pPr>
            <a:endParaRPr lang="ru-RU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0" name="Выгнутая вниз стрелка 19"/>
          <p:cNvSpPr/>
          <p:nvPr/>
        </p:nvSpPr>
        <p:spPr>
          <a:xfrm>
            <a:off x="285750" y="3571875"/>
            <a:ext cx="8715375" cy="1428750"/>
          </a:xfrm>
          <a:prstGeom prst="curvedUpArrow">
            <a:avLst>
              <a:gd name="adj1" fmla="val 25000"/>
              <a:gd name="adj2" fmla="val 50000"/>
              <a:gd name="adj3" fmla="val 27324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7418" name="Прямоугольник 21"/>
          <p:cNvSpPr>
            <a:spLocks noChangeArrowheads="1"/>
          </p:cNvSpPr>
          <p:nvPr/>
        </p:nvSpPr>
        <p:spPr bwMode="auto">
          <a:xfrm>
            <a:off x="428625" y="5367338"/>
            <a:ext cx="85010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algn="just" eaLnBrk="0" hangingPunct="0"/>
            <a:r>
              <a:rPr lang="ru-RU" altLang="ru-RU" sz="2000" b="1" i="1">
                <a:latin typeface="Arial Narrow" pitchFamily="34" charset="0"/>
                <a:cs typeface="Times New Roman" pitchFamily="18" charset="0"/>
              </a:rPr>
              <a:t>Дефицит бюджета</a:t>
            </a:r>
            <a:r>
              <a:rPr lang="ru-RU" altLang="ru-RU" sz="2000">
                <a:latin typeface="Arial Narrow" pitchFamily="34" charset="0"/>
                <a:cs typeface="Times New Roman" pitchFamily="18" charset="0"/>
              </a:rPr>
              <a:t> - превышение расходов бюджета над его доходами (-).</a:t>
            </a:r>
            <a:endParaRPr lang="ru-RU" altLang="ru-RU" sz="2000">
              <a:latin typeface="Arial Narrow" pitchFamily="34" charset="0"/>
            </a:endParaRPr>
          </a:p>
          <a:p>
            <a:pPr indent="450850" algn="just" eaLnBrk="0" hangingPunct="0"/>
            <a:r>
              <a:rPr lang="ru-RU" altLang="ru-RU" sz="2000" b="1" i="1">
                <a:latin typeface="Arial Narrow" pitchFamily="34" charset="0"/>
                <a:cs typeface="Times New Roman" pitchFamily="18" charset="0"/>
              </a:rPr>
              <a:t>Профицит бюджета</a:t>
            </a:r>
            <a:r>
              <a:rPr lang="ru-RU" altLang="ru-RU" sz="2000">
                <a:latin typeface="Arial Narrow" pitchFamily="34" charset="0"/>
                <a:cs typeface="Times New Roman" pitchFamily="18" charset="0"/>
              </a:rPr>
              <a:t> - превышение доходов бюджета над его расходами (+).</a:t>
            </a:r>
            <a:endParaRPr lang="ru-RU" altLang="ru-RU" sz="200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50"/>
            <a:ext cx="8686800" cy="1009650"/>
          </a:xfrm>
        </p:spPr>
        <p:txBody>
          <a:bodyPr/>
          <a:lstStyle/>
          <a:p>
            <a:pPr algn="ctr">
              <a:defRPr/>
            </a:pPr>
            <a:r>
              <a:rPr lang="ru-RU" sz="3200" dirty="0" smtClean="0">
                <a:effectLst/>
              </a:rPr>
              <a:t>Этапы бюджетного процесса</a:t>
            </a:r>
            <a:endParaRPr lang="ru-RU" sz="3200" dirty="0">
              <a:effectLst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57250" y="2643188"/>
            <a:ext cx="7786688" cy="5715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составлению и рассмотрению проектов бюджетов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57250" y="3429000"/>
            <a:ext cx="7786688" cy="5715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утверждению и исполнению бюджетов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57250" y="4214813"/>
            <a:ext cx="7786688" cy="5715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контролю за их исполнением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57250" y="5072063"/>
            <a:ext cx="7786688" cy="5715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осуществлению бюджетного учета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28688" y="5857875"/>
            <a:ext cx="7715250" cy="5715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составлению, внешней проверке, рассмотрению и утверждению</a:t>
            </a:r>
            <a:r>
              <a:rPr lang="en-US" dirty="0">
                <a:solidFill>
                  <a:schemeClr val="tx1"/>
                </a:solidFill>
              </a:rPr>
              <a:t>                            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       </a:t>
            </a:r>
            <a:r>
              <a:rPr lang="ru-RU" dirty="0">
                <a:solidFill>
                  <a:schemeClr val="tx1"/>
                </a:solidFill>
              </a:rPr>
              <a:t>отчета об исполнении бюджета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57250" y="1428750"/>
            <a:ext cx="7786688" cy="10001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sz="2000" b="1" i="1" dirty="0">
                <a:solidFill>
                  <a:schemeClr val="tx1"/>
                </a:solidFill>
                <a:latin typeface="Arial Narrow" pitchFamily="34" charset="0"/>
              </a:rPr>
              <a:t>Бюджетный процесс</a:t>
            </a:r>
            <a:r>
              <a:rPr lang="ru-RU" sz="2000" dirty="0">
                <a:solidFill>
                  <a:schemeClr val="tx1"/>
                </a:solidFill>
                <a:latin typeface="Arial Narrow" pitchFamily="34" charset="0"/>
              </a:rPr>
              <a:t> - регламентируемая законодательством деятельность органов местного самоуправления и иных участников бюджетного процесса по: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643438" y="3143250"/>
            <a:ext cx="484187" cy="357188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643438" y="3929063"/>
            <a:ext cx="484187" cy="357187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643438" y="4714875"/>
            <a:ext cx="484187" cy="357188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643438" y="5500688"/>
            <a:ext cx="484187" cy="357187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420225" cy="5715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100" b="1" dirty="0" smtClean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ДОХОДЫ БЮДЖЕТА муниципального образования</a:t>
            </a:r>
            <a:r>
              <a:rPr lang="ru-RU" b="1" dirty="0" smtClean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endParaRPr lang="ru-RU" dirty="0">
              <a:effectLst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625" y="1428750"/>
            <a:ext cx="3500438" cy="28575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Arial Narrow" pitchFamily="34" charset="0"/>
                <a:cs typeface="Times New Roman" panose="02020603050405020304" pitchFamily="18" charset="0"/>
              </a:rPr>
              <a:t>Налоговые доходы:</a:t>
            </a:r>
          </a:p>
          <a:p>
            <a:pPr>
              <a:defRPr/>
            </a:pPr>
            <a:r>
              <a:rPr lang="ru-RU" dirty="0">
                <a:solidFill>
                  <a:schemeClr val="tx1"/>
                </a:solidFill>
                <a:latin typeface="Arial Narrow" pitchFamily="34" charset="0"/>
                <a:cs typeface="Times New Roman" panose="02020603050405020304" pitchFamily="18" charset="0"/>
              </a:rPr>
              <a:t>- налог на доходы физических лиц;</a:t>
            </a:r>
          </a:p>
          <a:p>
            <a:pPr>
              <a:defRPr/>
            </a:pPr>
            <a:r>
              <a:rPr lang="ru-RU" dirty="0">
                <a:solidFill>
                  <a:schemeClr val="tx1"/>
                </a:solidFill>
                <a:latin typeface="Arial Narrow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cs typeface="Times New Roman" panose="02020603050405020304" pitchFamily="18" charset="0"/>
              </a:rPr>
              <a:t>- акцизы на нефтепродукты;</a:t>
            </a:r>
            <a:endParaRPr lang="ru-RU" dirty="0">
              <a:solidFill>
                <a:schemeClr val="tx1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>
                <a:solidFill>
                  <a:schemeClr val="tx1"/>
                </a:solidFill>
                <a:latin typeface="Arial Narrow" pitchFamily="34" charset="0"/>
                <a:cs typeface="Times New Roman" panose="02020603050405020304" pitchFamily="18" charset="0"/>
              </a:rPr>
              <a:t> -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cs typeface="Times New Roman" panose="02020603050405020304" pitchFamily="18" charset="0"/>
              </a:rPr>
              <a:t>единый налог на вмененный доход;</a:t>
            </a:r>
          </a:p>
          <a:p>
            <a:pPr>
              <a:defRPr/>
            </a:pP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cs typeface="Times New Roman" panose="02020603050405020304" pitchFamily="18" charset="0"/>
              </a:rPr>
              <a:t>- единый сельскохозяйственный налог;</a:t>
            </a:r>
            <a:endParaRPr lang="ru-RU" dirty="0">
              <a:solidFill>
                <a:schemeClr val="tx1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>
                <a:solidFill>
                  <a:schemeClr val="tx1"/>
                </a:solidFill>
                <a:latin typeface="Arial Narrow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cs typeface="Times New Roman" panose="02020603050405020304" pitchFamily="18" charset="0"/>
              </a:rPr>
              <a:t>- </a:t>
            </a:r>
            <a:r>
              <a:rPr lang="ru-RU" dirty="0">
                <a:solidFill>
                  <a:schemeClr val="tx1"/>
                </a:solidFill>
                <a:latin typeface="Arial Narrow" pitchFamily="34" charset="0"/>
                <a:cs typeface="Times New Roman" panose="02020603050405020304" pitchFamily="18" charset="0"/>
              </a:rPr>
              <a:t>государственная пошлина.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1428750"/>
            <a:ext cx="4071938" cy="29289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Tx/>
              <a:buChar char="-"/>
              <a:defRPr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  <a:defRPr/>
            </a:pPr>
            <a:endParaRPr lang="ru-RU" sz="1600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Неналоговые доходы:</a:t>
            </a:r>
          </a:p>
          <a:p>
            <a:pPr algn="just">
              <a:buFontTx/>
              <a:buChar char="-"/>
              <a:defRPr/>
            </a:pPr>
            <a:r>
              <a:rPr lang="ru-RU" sz="16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доходы от использования имущества, находящегося в государственной и муниципальной собственности ;</a:t>
            </a:r>
          </a:p>
          <a:p>
            <a:pPr algn="just">
              <a:buFontTx/>
              <a:buChar char="-"/>
              <a:defRPr/>
            </a:pPr>
            <a:r>
              <a:rPr lang="ru-RU" sz="16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плата за негативное воздействие на окружающую среду;</a:t>
            </a:r>
            <a:endParaRPr lang="ru-RU" sz="1600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>
              <a:buFontTx/>
              <a:buChar char="-"/>
              <a:defRPr/>
            </a:pPr>
            <a:r>
              <a:rPr lang="ru-RU" sz="16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доходы от оказания платных услуг и компенсации затрат государства;</a:t>
            </a:r>
          </a:p>
          <a:p>
            <a:pPr algn="just">
              <a:buFontTx/>
              <a:buChar char="-"/>
              <a:defRPr/>
            </a:pPr>
            <a:r>
              <a:rPr lang="ru-RU" sz="16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доходы  от продажи материальных и нематериальных активов;</a:t>
            </a:r>
          </a:p>
          <a:p>
            <a:pPr algn="just">
              <a:buFontTx/>
              <a:buChar char="-"/>
              <a:defRPr/>
            </a:pPr>
            <a:r>
              <a:rPr lang="ru-RU" sz="16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штрафы, санкции, возмещение ущерба;</a:t>
            </a:r>
          </a:p>
          <a:p>
            <a:pPr algn="just">
              <a:buFontTx/>
              <a:buChar char="-"/>
              <a:defRPr/>
            </a:pPr>
            <a:r>
              <a:rPr lang="ru-RU" sz="16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прочие неналоговые </a:t>
            </a:r>
            <a:r>
              <a:rPr lang="ru-RU" sz="16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доходы.</a:t>
            </a:r>
            <a:endParaRPr lang="ru-RU" sz="1600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  <a:p>
            <a:pPr algn="ctr">
              <a:buFontTx/>
              <a:buChar char="-"/>
              <a:defRPr/>
            </a:pP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  <a:defRPr/>
            </a:pPr>
            <a:endParaRPr lang="ru-RU" b="1" dirty="0">
              <a:solidFill>
                <a:srgbClr val="2B269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  <a:defRPr/>
            </a:pPr>
            <a:endParaRPr lang="ru-RU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  <a:defRPr/>
            </a:pPr>
            <a:endParaRPr lang="ru-RU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500" y="4456113"/>
            <a:ext cx="8143875" cy="197326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Arial Narrow" pitchFamily="34" charset="0"/>
              </a:rPr>
              <a:t>       </a:t>
            </a:r>
            <a:r>
              <a:rPr lang="ru-RU" b="1" dirty="0">
                <a:solidFill>
                  <a:schemeClr val="tx1"/>
                </a:solidFill>
                <a:latin typeface="Arial Narrow" pitchFamily="34" charset="0"/>
              </a:rPr>
              <a:t>Безвозмездные поступления:</a:t>
            </a: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  <a:latin typeface="Arial Narrow" pitchFamily="34" charset="0"/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  <a:latin typeface="Arial Narrow" pitchFamily="34" charset="0"/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  <a:latin typeface="Arial Narrow" pitchFamily="34" charset="0"/>
            </a:endParaRPr>
          </a:p>
          <a:p>
            <a:pPr algn="ctr">
              <a:defRPr/>
            </a:pPr>
            <a:endParaRPr lang="en-US" sz="1600" b="1" dirty="0">
              <a:solidFill>
                <a:schemeClr val="tx1"/>
              </a:solidFill>
              <a:latin typeface="Arial Narrow" pitchFamily="34" charset="0"/>
            </a:endParaRPr>
          </a:p>
          <a:p>
            <a:pPr algn="ctr">
              <a:defRPr/>
            </a:pPr>
            <a:endParaRPr lang="ru-RU" sz="1600" dirty="0">
              <a:solidFill>
                <a:schemeClr val="tx1"/>
              </a:solidFill>
              <a:latin typeface="Arial Narrow" pitchFamily="34" charset="0"/>
            </a:endParaRPr>
          </a:p>
          <a:p>
            <a:pPr algn="just">
              <a:defRPr/>
            </a:pPr>
            <a:endParaRPr lang="ru-RU" sz="16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3143240" y="714356"/>
            <a:ext cx="928694" cy="1000132"/>
          </a:xfrm>
          <a:prstGeom prst="downArrow">
            <a:avLst/>
          </a:prstGeom>
          <a:solidFill>
            <a:schemeClr val="accent6">
              <a:lumMod val="75000"/>
            </a:schemeClr>
          </a:solidFill>
          <a:scene3d>
            <a:camera prst="orthographicFront">
              <a:rot lat="403053" lon="17332899" rev="20467082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072198" y="714356"/>
            <a:ext cx="642942" cy="906970"/>
          </a:xfrm>
          <a:prstGeom prst="downArrow">
            <a:avLst/>
          </a:prstGeom>
          <a:solidFill>
            <a:schemeClr val="accent6">
              <a:lumMod val="75000"/>
            </a:schemeClr>
          </a:solidFill>
          <a:scene3d>
            <a:camera prst="orthographicFront">
              <a:rot lat="20731335" lon="17793894" rev="1593913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214810" y="785794"/>
            <a:ext cx="500066" cy="3643338"/>
          </a:xfrm>
          <a:prstGeom prst="downArrow">
            <a:avLst>
              <a:gd name="adj1" fmla="val 55241"/>
              <a:gd name="adj2" fmla="val 50000"/>
            </a:avLst>
          </a:prstGeom>
          <a:solidFill>
            <a:schemeClr val="accent6">
              <a:lumMod val="75000"/>
            </a:schemeClr>
          </a:solidFill>
          <a:scene3d>
            <a:camera prst="orthographicFront">
              <a:rot lat="21347488" lon="3920059" rev="21055202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2938" y="4857750"/>
            <a:ext cx="4000500" cy="15001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dirty="0">
                <a:solidFill>
                  <a:schemeClr val="tx1"/>
                </a:solidFill>
                <a:latin typeface="Arial Narrow" pitchFamily="34" charset="0"/>
              </a:rPr>
              <a:t>От других бюджетов бюджетной системы </a:t>
            </a:r>
            <a:r>
              <a:rPr lang="ru-RU" sz="1600" dirty="0" smtClean="0">
                <a:solidFill>
                  <a:schemeClr val="tx1"/>
                </a:solidFill>
                <a:latin typeface="Arial Narrow" pitchFamily="34" charset="0"/>
              </a:rPr>
              <a:t>Российской Федерации:</a:t>
            </a:r>
            <a:endParaRPr lang="ru-RU" sz="1600" dirty="0">
              <a:solidFill>
                <a:schemeClr val="tx1"/>
              </a:solidFill>
              <a:latin typeface="Arial Narrow" pitchFamily="34" charset="0"/>
            </a:endParaRPr>
          </a:p>
          <a:p>
            <a:pPr algn="just">
              <a:defRPr/>
            </a:pPr>
            <a:r>
              <a:rPr lang="ru-RU" sz="1600" dirty="0">
                <a:solidFill>
                  <a:schemeClr val="tx1"/>
                </a:solidFill>
                <a:latin typeface="Arial Narrow" pitchFamily="34" charset="0"/>
              </a:rPr>
              <a:t>-дотации;</a:t>
            </a:r>
          </a:p>
          <a:p>
            <a:pPr algn="just">
              <a:defRPr/>
            </a:pPr>
            <a:r>
              <a:rPr lang="ru-RU" sz="1600" dirty="0">
                <a:solidFill>
                  <a:schemeClr val="tx1"/>
                </a:solidFill>
                <a:latin typeface="Arial Narrow" pitchFamily="34" charset="0"/>
              </a:rPr>
              <a:t>-субвенции;</a:t>
            </a:r>
          </a:p>
          <a:p>
            <a:pPr algn="just">
              <a:buFontTx/>
              <a:buChar char="-"/>
              <a:defRPr/>
            </a:pPr>
            <a:r>
              <a:rPr lang="ru-RU" sz="1600" dirty="0">
                <a:solidFill>
                  <a:schemeClr val="tx1"/>
                </a:solidFill>
                <a:latin typeface="Arial Narrow" pitchFamily="34" charset="0"/>
              </a:rPr>
              <a:t>субсидии и иные межбюджетные трансферты</a:t>
            </a:r>
            <a:r>
              <a:rPr lang="ru-RU" dirty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14875" y="4857750"/>
            <a:ext cx="3857625" cy="15001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600" dirty="0" smtClean="0">
                <a:solidFill>
                  <a:schemeClr val="tx1"/>
                </a:solidFill>
                <a:latin typeface="Arial Narrow" pitchFamily="34" charset="0"/>
              </a:rPr>
              <a:t>Прочие безвозмездные поступления (благотворительные пожертвования).</a:t>
            </a:r>
            <a:endParaRPr lang="ru-RU" sz="16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en-US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 других бюджетов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42938" y="1285875"/>
            <a:ext cx="8072437" cy="135731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indent="450850" algn="just" eaLnBrk="0" hangingPunct="0">
              <a:defRPr/>
            </a:pPr>
            <a:endParaRPr lang="ru-RU" sz="2000" b="1" i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  <a:p>
            <a:pPr indent="450850" algn="just" eaLnBrk="0" hangingPunct="0">
              <a:defRPr/>
            </a:pPr>
            <a:endParaRPr lang="ru-RU" sz="2000" b="1" i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  <a:p>
            <a:pPr indent="450850" algn="just" eaLnBrk="0" hangingPunct="0">
              <a:defRPr/>
            </a:pPr>
            <a:endParaRPr lang="ru-RU" sz="2000" b="1" i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  <a:p>
            <a:pPr indent="450850" algn="just" eaLnBrk="0" hangingPunct="0">
              <a:defRPr/>
            </a:pPr>
            <a:r>
              <a:rPr lang="ru-RU" sz="2000" b="1" i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Дотации</a:t>
            </a:r>
            <a:r>
              <a:rPr lang="ru-RU" sz="20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- межбюджетные трансферты (бюджетные средства), предоставляемые на безвозмездной и безвозвратной основе для покрытия текущих расходов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без определения конкретных целей и условий их использования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.</a:t>
            </a:r>
            <a:endParaRPr lang="ru-RU" sz="2000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  <a:p>
            <a:pPr indent="450850" algn="just" eaLnBrk="0" hangingPunct="0">
              <a:defRPr/>
            </a:pPr>
            <a:endParaRPr lang="ru-RU" sz="2000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  <a:p>
            <a:pPr indent="450850" algn="just" eaLnBrk="0" hangingPunct="0">
              <a:defRPr/>
            </a:pPr>
            <a:endParaRPr lang="ru-RU" sz="2000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  <a:p>
            <a:pPr indent="450850" algn="just" eaLnBrk="0" hangingPunct="0">
              <a:defRPr/>
            </a:pPr>
            <a:endParaRPr lang="ru-RU" sz="2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2938" y="3000375"/>
            <a:ext cx="8072437" cy="128587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indent="450850" eaLnBrk="0" hangingPunct="0">
              <a:defRPr/>
            </a:pPr>
            <a:r>
              <a:rPr lang="ru-RU" sz="2000" b="1" i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Субвенции</a:t>
            </a:r>
            <a:r>
              <a:rPr lang="ru-RU" sz="20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- межбюджетные трансферты (бюджетные средства), предоставляемые бюджету другого уровня бюджетной системы Российской Федерации на безвозмездной и безвозвратной основах на осуществление определенных целевых расходов.</a:t>
            </a:r>
            <a:endParaRPr lang="ru-RU" sz="2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14375" y="4643438"/>
            <a:ext cx="7929563" cy="142875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indent="450850" eaLnBrk="0" hangingPunct="0">
              <a:defRPr/>
            </a:pPr>
            <a:r>
              <a:rPr lang="ru-RU" sz="2000" b="1" i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Субсидии</a:t>
            </a:r>
            <a:r>
              <a:rPr lang="ru-RU" sz="20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- межбюджетные трансферты (бюджетные средства), предоставляемые бюджету другого уровня бюджетной системы Российской Федерации на условиях долевого финансирования целевых расходов.</a:t>
            </a:r>
            <a:endParaRPr lang="ru-RU" sz="20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Овал 15"/>
          <p:cNvSpPr/>
          <p:nvPr/>
        </p:nvSpPr>
        <p:spPr>
          <a:xfrm>
            <a:off x="285720" y="1142984"/>
            <a:ext cx="4768880" cy="5429288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1508105"/>
          </a:xfr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dirty="0" smtClean="0">
                <a:effectLst/>
              </a:rPr>
              <a:t>Расходы бюджета</a:t>
            </a:r>
            <a:r>
              <a:rPr lang="en-US" sz="2800" dirty="0" smtClean="0">
                <a:effectLst/>
              </a:rPr>
              <a:t> </a:t>
            </a:r>
            <a:r>
              <a:rPr lang="ru-RU" sz="2800" dirty="0" smtClean="0">
                <a:effectLst/>
              </a:rPr>
              <a:t>муниципального образования 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628" y="1785926"/>
            <a:ext cx="2143140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Arial Narrow" pitchFamily="34" charset="0"/>
              </a:rPr>
              <a:t>общегосударственные вопросы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00694" y="3143248"/>
            <a:ext cx="1500198" cy="92869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Arial Narrow" pitchFamily="34" charset="0"/>
              </a:rPr>
              <a:t>национальная безопасность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358082" y="3143248"/>
            <a:ext cx="1500198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национальная экономика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00694" y="4357694"/>
            <a:ext cx="1500198" cy="78581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жилищно-коммунальное хозяйство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00364" y="2143116"/>
            <a:ext cx="1571636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образование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57224" y="2143116"/>
            <a:ext cx="1928826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культура, кинематография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643174" y="4357694"/>
            <a:ext cx="1857388" cy="64294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социальная политика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85918" y="5286388"/>
            <a:ext cx="1714512" cy="7143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физкультура и спорт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72132" y="5500702"/>
            <a:ext cx="3357586" cy="78581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Arial Narrow" pitchFamily="34" charset="0"/>
              </a:rPr>
              <a:t>обслуживание государственного и муниципального долга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928662" y="3143248"/>
            <a:ext cx="35719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850" algn="just" eaLnBrk="0" hangingPunct="0">
              <a:defRPr/>
            </a:pPr>
            <a:r>
              <a:rPr lang="ru-RU" sz="32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Социально-культурная</a:t>
            </a:r>
            <a:r>
              <a:rPr lang="en-US" sz="32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сфера</a:t>
            </a:r>
            <a:endParaRPr lang="ru-RU" sz="32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358082" y="1857364"/>
            <a:ext cx="1428760" cy="78581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Arial Narrow" pitchFamily="34" charset="0"/>
              </a:rPr>
              <a:t>национальная оборона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358082" y="4357694"/>
            <a:ext cx="1428760" cy="78581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охрана окружающей среды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1472" y="4357694"/>
            <a:ext cx="1928826" cy="64294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здравоохранение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86800" cy="109696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dirty="0" smtClean="0">
                <a:effectLst/>
              </a:rPr>
              <a:t>основные характеристики бюджета БРАТСКОГО РАЙОНА на 2015 год и на плановый период 2016 и 2017 годов</a:t>
            </a:r>
            <a:endParaRPr lang="ru-RU" sz="2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625" y="1785938"/>
          <a:ext cx="8501062" cy="471487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571739"/>
                <a:gridCol w="1928826"/>
                <a:gridCol w="2000264"/>
                <a:gridCol w="2000233"/>
              </a:tblGrid>
              <a:tr h="918230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15" marB="45715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ru-RU" sz="2000" dirty="0" smtClean="0"/>
                        <a:t>2015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15" marB="45715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ru-RU" sz="2000" dirty="0" smtClean="0"/>
                        <a:t>2016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15" marB="45715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201</a:t>
                      </a:r>
                      <a:r>
                        <a:rPr lang="ru-RU" sz="2000" dirty="0" smtClean="0"/>
                        <a:t>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15" marB="45715"/>
                </a:tc>
              </a:tr>
              <a:tr h="1041957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Доходы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/>
                        <a:t>1 070,8</a:t>
                      </a:r>
                      <a:endParaRPr lang="ru-RU" sz="20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91434" marR="91434" marT="45715" marB="4571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kern="12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baseline="0" dirty="0" smtClean="0"/>
                        <a:t>1 076,5</a:t>
                      </a:r>
                    </a:p>
                    <a:p>
                      <a:pPr algn="ctr"/>
                      <a:endParaRPr lang="ru-RU" sz="20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91434" marR="91434" marT="45715" marB="4571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kern="12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baseline="0" dirty="0" smtClean="0"/>
                        <a:t>1 082,8</a:t>
                      </a:r>
                    </a:p>
                    <a:p>
                      <a:pPr algn="ctr"/>
                      <a:endParaRPr lang="ru-RU" sz="20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91434" marR="91434" marT="45715" marB="45715" anchor="ctr"/>
                </a:tc>
              </a:tr>
              <a:tr h="91823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Расходы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</a:rPr>
                        <a:t>1 114,9 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91434" marR="91434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</a:rPr>
                        <a:t>1 107,5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91434" marR="91434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</a:rPr>
                        <a:t>1 115,3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91434" marR="91434" marT="45715" marB="45715" anchor="ctr"/>
                </a:tc>
              </a:tr>
              <a:tr h="91823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Профицит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-</a:t>
                      </a:r>
                      <a:endParaRPr lang="ru-RU" sz="20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91434" marR="91434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ru-RU" sz="20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91434" marR="91434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ru-RU" sz="20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91434" marR="91434" marT="45715" marB="45715" anchor="ctr"/>
                </a:tc>
              </a:tr>
              <a:tr h="91823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Дефицит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+mn-lt"/>
                          <a:ea typeface="+mn-ea"/>
                          <a:cs typeface="+mn-cs"/>
                        </a:rPr>
                        <a:t>- 44,1</a:t>
                      </a:r>
                      <a:endParaRPr lang="ru-RU" sz="20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91434" marR="91434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+mn-lt"/>
                          <a:ea typeface="+mn-ea"/>
                          <a:cs typeface="+mn-cs"/>
                        </a:rPr>
                        <a:t>- 31,0</a:t>
                      </a:r>
                      <a:endParaRPr lang="ru-RU" sz="20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91434" marR="91434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+mn-lt"/>
                          <a:ea typeface="+mn-ea"/>
                          <a:cs typeface="+mn-cs"/>
                        </a:rPr>
                        <a:t>- 32,5</a:t>
                      </a:r>
                      <a:endParaRPr lang="ru-RU" sz="20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91434" marR="91434" marT="45715" marB="45715" anchor="ctr"/>
                </a:tc>
              </a:tr>
            </a:tbl>
          </a:graphicData>
        </a:graphic>
      </p:graphicFrame>
      <p:sp>
        <p:nvSpPr>
          <p:cNvPr id="22563" name="TextBox 3"/>
          <p:cNvSpPr txBox="1">
            <a:spLocks noChangeArrowheads="1"/>
          </p:cNvSpPr>
          <p:nvPr/>
        </p:nvSpPr>
        <p:spPr bwMode="auto">
          <a:xfrm>
            <a:off x="7524750" y="1285875"/>
            <a:ext cx="1441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/>
              <a:t>    </a:t>
            </a:r>
            <a:r>
              <a:rPr lang="ru-RU" altLang="ru-RU"/>
              <a:t>млн.руб.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107157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параметрОВ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 «Братский район» за 2014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плановый период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5-2017 годов  (млн.руб.)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214282" y="1500174"/>
          <a:ext cx="8715435" cy="485778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786082"/>
                <a:gridCol w="1000132"/>
                <a:gridCol w="1000131"/>
                <a:gridCol w="642942"/>
                <a:gridCol w="928694"/>
                <a:gridCol w="642942"/>
                <a:gridCol w="1071570"/>
                <a:gridCol w="642942"/>
              </a:tblGrid>
              <a:tr h="12470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5158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4=3/2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6=5/3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8=7/5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515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всего, в т.ч.: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1 194,3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1 070,8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89,7%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1 076, 5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100,5%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100,6%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515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- налоговые и неналоговые доходы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109,4%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106,5%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326,1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104,8%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515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- безвозмездные поступления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778,5</a:t>
                      </a: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765,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515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всего, в т.ч.: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1 238,0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1 114,9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90,1%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100,7%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515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- условно утвержденные расходы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515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(+), д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ефицит (-)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43,7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100,9%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- 31,0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- 32,5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104,8%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</a:tbl>
          </a:graphicData>
        </a:graphic>
      </p:graphicFrame>
      <p:sp>
        <p:nvSpPr>
          <p:cNvPr id="24580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2867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2943C374-064B-460F-80FF-FEBF002E3DA1}" type="slidenum">
              <a:rPr lang="ru-RU" smtClean="0">
                <a:solidFill>
                  <a:srgbClr val="073E87"/>
                </a:solidFill>
                <a:latin typeface="Arial" pitchFamily="34" charset="0"/>
              </a:rPr>
              <a:pPr/>
              <a:t>9</a:t>
            </a:fld>
            <a:endParaRPr lang="ru-RU" smtClean="0">
              <a:solidFill>
                <a:srgbClr val="073E87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8238</TotalTime>
  <Words>1662</Words>
  <Application>Microsoft Office PowerPoint</Application>
  <PresentationFormat>Экран (4:3)</PresentationFormat>
  <Paragraphs>482</Paragraphs>
  <Slides>23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Трек</vt:lpstr>
      <vt:lpstr>Worksheet</vt:lpstr>
      <vt:lpstr>Лист Microsoft Office Excel 97-2003</vt:lpstr>
      <vt:lpstr>Лист</vt:lpstr>
      <vt:lpstr>Бюджет для граждан Муниципальное образование  «Братский район» на 2015 год и на плановый период  2016 и 2017 годов  (В редакции решения Думы Братского района  № 37 от 28.04.2015г.)     </vt:lpstr>
      <vt:lpstr>Слайд 2</vt:lpstr>
      <vt:lpstr>Слайд 3</vt:lpstr>
      <vt:lpstr>Этапы бюджетного процесса</vt:lpstr>
      <vt:lpstr>ДОХОДЫ БЮДЖЕТА муниципального образования </vt:lpstr>
      <vt:lpstr>БЕЗВОЗМЕЗДНЫЕ ПОСТУПЛЕНИЯ от других бюджетов  </vt:lpstr>
      <vt:lpstr>Расходы бюджета муниципального образования  </vt:lpstr>
      <vt:lpstr>основные характеристики бюджета БРАТСКОГО РАЙОНА на 2015 год и на плановый период 2016 и 2017 годов</vt:lpstr>
      <vt:lpstr>АНАЛИЗ ОсновныХ параметрОВ бюджета МО «Братский район» за 2014 год и на плановый период 2015-2017 годов  (млн.руб.)</vt:lpstr>
      <vt:lpstr>Слайд 10</vt:lpstr>
      <vt:lpstr>Слайд 11</vt:lpstr>
      <vt:lpstr>Слайд 12</vt:lpstr>
      <vt:lpstr>                                                                                                                                      Факторы, влияющие на изменение налоговых и неналоговых доходов бюджета МО «Братский район» в 2015-2017 годах: </vt:lpstr>
      <vt:lpstr>Нормативы отчислений налоговых и неналоговых доходов в бюджет МО «Братский район» в 2013-2017 годах</vt:lpstr>
      <vt:lpstr>Слайд 15</vt:lpstr>
      <vt:lpstr>Прогноз по безвозмездным поступлениям на 2015 год  и плановый период 2016 и 2017 годов, млн.руб.</vt:lpstr>
      <vt:lpstr>Факторы, влияющие на изменение безвозмездных поступлений в бюджет МО «Братский район» в 2015-2017 годах:</vt:lpstr>
      <vt:lpstr> Расходы бюджета   МО  «Братский район»  на 2015 -2017 годы,     млн.руб  .</vt:lpstr>
      <vt:lpstr>Бюджет района имеет социальную направленность.  Приоритетным направлением расходов бюджета является финансирование социально-культурной  сферы, на которую в 2015 году запланировано 972,3 млн. руб. или 87,2 % от общей суммы расходов.  В расходах на социально-культурную сферу основной удельный вес приходится на образование – 78,5%.</vt:lpstr>
      <vt:lpstr>Социально-культурная сфера</vt:lpstr>
      <vt:lpstr>Муниципальные программы</vt:lpstr>
      <vt:lpstr>Программный бюджет</vt:lpstr>
      <vt:lpstr>ОБЕСПЕЧЕНИЕ ДОСТУПНОСТИ ДЛЯ НАСЕЛЕНИЯ ИНФОРМАЦИИ О БЮДЖЕТНОМ ПРОЦЕССЕ, БЮДЖЕТНЫХ УСЛУГАХ </vt:lpstr>
    </vt:vector>
  </TitlesOfParts>
  <Company>Финуправление г. Кемерово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Сагалаева Юлия</dc:creator>
  <cp:lastModifiedBy>KUZAKOVA</cp:lastModifiedBy>
  <cp:revision>909</cp:revision>
  <cp:lastPrinted>2014-12-24T07:33:37Z</cp:lastPrinted>
  <dcterms:created xsi:type="dcterms:W3CDTF">2007-04-24T03:18:54Z</dcterms:created>
  <dcterms:modified xsi:type="dcterms:W3CDTF">2015-06-30T06:42:37Z</dcterms:modified>
</cp:coreProperties>
</file>